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puter Says No" charset="1" panose="00000400000000000000"/>
      <p:regular r:id="rId10"/>
    </p:embeddedFont>
    <p:embeddedFont>
      <p:font typeface="Computer Says No Italics" charset="1" panose="000004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Poppins Thin" charset="1" panose="00000300000000000000"/>
      <p:regular r:id="rId22"/>
    </p:embeddedFont>
    <p:embeddedFont>
      <p:font typeface="Poppins Thin Italics" charset="1" panose="00000300000000000000"/>
      <p:regular r:id="rId23"/>
    </p:embeddedFont>
    <p:embeddedFont>
      <p:font typeface="Poppins Extra-Light" charset="1" panose="00000300000000000000"/>
      <p:regular r:id="rId24"/>
    </p:embeddedFont>
    <p:embeddedFont>
      <p:font typeface="Poppins Extra-Light Italics" charset="1" panose="00000300000000000000"/>
      <p:regular r:id="rId25"/>
    </p:embeddedFont>
    <p:embeddedFont>
      <p:font typeface="Poppins Light" charset="1" panose="00000400000000000000"/>
      <p:regular r:id="rId26"/>
    </p:embeddedFont>
    <p:embeddedFont>
      <p:font typeface="Poppins Light Italics" charset="1" panose="00000400000000000000"/>
      <p:regular r:id="rId27"/>
    </p:embeddedFont>
    <p:embeddedFont>
      <p:font typeface="Poppins Medium" charset="1" panose="00000600000000000000"/>
      <p:regular r:id="rId28"/>
    </p:embeddedFont>
    <p:embeddedFont>
      <p:font typeface="Poppins Medium Italics" charset="1" panose="00000600000000000000"/>
      <p:regular r:id="rId29"/>
    </p:embeddedFont>
    <p:embeddedFont>
      <p:font typeface="Poppins Semi-Bold" charset="1" panose="00000700000000000000"/>
      <p:regular r:id="rId30"/>
    </p:embeddedFont>
    <p:embeddedFont>
      <p:font typeface="Poppins Semi-Bold Italics" charset="1" panose="00000700000000000000"/>
      <p:regular r:id="rId31"/>
    </p:embeddedFont>
    <p:embeddedFont>
      <p:font typeface="Poppins Ultra-Bold" charset="1" panose="00000900000000000000"/>
      <p:regular r:id="rId32"/>
    </p:embeddedFont>
    <p:embeddedFont>
      <p:font typeface="Poppins Ultra-Bold Italics" charset="1" panose="00000900000000000000"/>
      <p:regular r:id="rId33"/>
    </p:embeddedFont>
    <p:embeddedFont>
      <p:font typeface="Poppins Heavy" charset="1" panose="00000A00000000000000"/>
      <p:regular r:id="rId34"/>
    </p:embeddedFont>
    <p:embeddedFont>
      <p:font typeface="Poppins Heavy Italics" charset="1" panose="00000A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5.png" Type="http://schemas.openxmlformats.org/officeDocument/2006/relationships/image"/><Relationship Id="rId7" Target="../media/image26.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5.png" Type="http://schemas.openxmlformats.org/officeDocument/2006/relationships/image"/><Relationship Id="rId6" Target="../media/image8.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2.png" Type="http://schemas.openxmlformats.org/officeDocument/2006/relationships/image"/><Relationship Id="rId4" Target="../media/image18.png" Type="http://schemas.openxmlformats.org/officeDocument/2006/relationships/image"/><Relationship Id="rId5"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5.png" Type="http://schemas.openxmlformats.org/officeDocument/2006/relationships/image"/><Relationship Id="rId6" Target="../media/image8.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1.png" Type="http://schemas.openxmlformats.org/officeDocument/2006/relationships/image"/><Relationship Id="rId4"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7" id="7"/>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8" id="8"/>
          <p:cNvSpPr txBox="true"/>
          <p:nvPr/>
        </p:nvSpPr>
        <p:spPr>
          <a:xfrm rot="0">
            <a:off x="1535983" y="5089321"/>
            <a:ext cx="8112082" cy="3337464"/>
          </a:xfrm>
          <a:prstGeom prst="rect">
            <a:avLst/>
          </a:prstGeom>
        </p:spPr>
        <p:txBody>
          <a:bodyPr anchor="t" rtlCol="false" tIns="0" lIns="0" bIns="0" rIns="0">
            <a:spAutoFit/>
          </a:bodyPr>
          <a:lstStyle/>
          <a:p>
            <a:pPr algn="ctr">
              <a:lnSpc>
                <a:spcPts val="12081"/>
              </a:lnSpc>
            </a:pPr>
            <a:r>
              <a:rPr lang="en-US" sz="16779">
                <a:solidFill>
                  <a:srgbClr val="6866E1"/>
                </a:solidFill>
                <a:latin typeface="Computer Says No"/>
              </a:rPr>
              <a:t>PROJECT PRESENTATION</a:t>
            </a:r>
          </a:p>
        </p:txBody>
      </p:sp>
      <p:sp>
        <p:nvSpPr>
          <p:cNvPr name="TextBox 9" id="9"/>
          <p:cNvSpPr txBox="true"/>
          <p:nvPr/>
        </p:nvSpPr>
        <p:spPr>
          <a:xfrm rot="0">
            <a:off x="1191880" y="3561031"/>
            <a:ext cx="8800288" cy="1421864"/>
          </a:xfrm>
          <a:prstGeom prst="rect">
            <a:avLst/>
          </a:prstGeom>
        </p:spPr>
        <p:txBody>
          <a:bodyPr anchor="t" rtlCol="false" tIns="0" lIns="0" bIns="0" rIns="0">
            <a:spAutoFit/>
          </a:bodyPr>
          <a:lstStyle/>
          <a:p>
            <a:pPr algn="ctr">
              <a:lnSpc>
                <a:spcPts val="5147"/>
              </a:lnSpc>
            </a:pPr>
            <a:r>
              <a:rPr lang="en-US" sz="7148">
                <a:solidFill>
                  <a:srgbClr val="6866E1"/>
                </a:solidFill>
                <a:latin typeface="Computer Says No"/>
              </a:rPr>
              <a:t>OASIS INFOBYTE </a:t>
            </a:r>
          </a:p>
          <a:p>
            <a:pPr algn="ctr">
              <a:lnSpc>
                <a:spcPts val="5147"/>
              </a:lnSpc>
            </a:pPr>
            <a:r>
              <a:rPr lang="en-US" sz="7148">
                <a:solidFill>
                  <a:srgbClr val="6866E1"/>
                </a:solidFill>
                <a:latin typeface="Computer Says No"/>
              </a:rPr>
              <a:t>JAVA DEVELOPMENT INTERNSHIP</a:t>
            </a:r>
          </a:p>
        </p:txBody>
      </p:sp>
      <p:sp>
        <p:nvSpPr>
          <p:cNvPr name="Freeform 10" id="10"/>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
        <p:nvSpPr>
          <p:cNvPr name="TextBox 11" id="11"/>
          <p:cNvSpPr txBox="true"/>
          <p:nvPr/>
        </p:nvSpPr>
        <p:spPr>
          <a:xfrm rot="0">
            <a:off x="492096" y="8360110"/>
            <a:ext cx="3095905"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Presented by : </a:t>
            </a:r>
          </a:p>
          <a:p>
            <a:pPr algn="ctr">
              <a:lnSpc>
                <a:spcPts val="4759"/>
              </a:lnSpc>
            </a:pPr>
            <a:r>
              <a:rPr lang="en-US" sz="3399">
                <a:solidFill>
                  <a:srgbClr val="FFFFFF"/>
                </a:solidFill>
                <a:latin typeface="Canva Sans"/>
              </a:rPr>
              <a:t>JEEVAN 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337283" y="2327277"/>
            <a:ext cx="11613435" cy="2330869"/>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FOR THE COMPLETE VIDEO SCAN THE QR CODE </a:t>
            </a:r>
          </a:p>
        </p:txBody>
      </p:sp>
      <p:sp>
        <p:nvSpPr>
          <p:cNvPr name="Freeform 7" id="7"/>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
        <p:nvSpPr>
          <p:cNvPr name="Freeform 8" id="8"/>
          <p:cNvSpPr/>
          <p:nvPr/>
        </p:nvSpPr>
        <p:spPr>
          <a:xfrm flipH="false" flipV="false" rot="0">
            <a:off x="6947606" y="4658146"/>
            <a:ext cx="4173706" cy="4163265"/>
          </a:xfrm>
          <a:custGeom>
            <a:avLst/>
            <a:gdLst/>
            <a:ahLst/>
            <a:cxnLst/>
            <a:rect r="r" b="b" t="t" l="l"/>
            <a:pathLst>
              <a:path h="4163265" w="4173706">
                <a:moveTo>
                  <a:pt x="0" y="0"/>
                </a:moveTo>
                <a:lnTo>
                  <a:pt x="4173706" y="0"/>
                </a:lnTo>
                <a:lnTo>
                  <a:pt x="4173706" y="4163266"/>
                </a:lnTo>
                <a:lnTo>
                  <a:pt x="0" y="4163266"/>
                </a:lnTo>
                <a:lnTo>
                  <a:pt x="0" y="0"/>
                </a:lnTo>
                <a:close/>
              </a:path>
            </a:pathLst>
          </a:custGeom>
          <a:blipFill>
            <a:blip r:embed="rId7"/>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1699791"/>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1183899" y="2753685"/>
            <a:ext cx="8843788" cy="3919404"/>
          </a:xfrm>
          <a:prstGeom prst="rect">
            <a:avLst/>
          </a:prstGeom>
        </p:spPr>
        <p:txBody>
          <a:bodyPr anchor="t" rtlCol="false" tIns="0" lIns="0" bIns="0" rIns="0">
            <a:spAutoFit/>
          </a:bodyPr>
          <a:lstStyle/>
          <a:p>
            <a:pPr algn="ctr">
              <a:lnSpc>
                <a:spcPts val="14225"/>
              </a:lnSpc>
            </a:pPr>
            <a:r>
              <a:rPr lang="en-US" sz="19757">
                <a:solidFill>
                  <a:srgbClr val="6866E1"/>
                </a:solidFill>
                <a:latin typeface="Computer Says No"/>
              </a:rPr>
              <a:t>PROJECT 1</a:t>
            </a:r>
          </a:p>
          <a:p>
            <a:pPr algn="ctr" marL="0" indent="0" lvl="0">
              <a:lnSpc>
                <a:spcPts val="14225"/>
              </a:lnSpc>
              <a:spcBef>
                <a:spcPct val="0"/>
              </a:spcBef>
            </a:pPr>
          </a:p>
        </p:txBody>
      </p:sp>
      <p:sp>
        <p:nvSpPr>
          <p:cNvPr name="TextBox 6" id="6"/>
          <p:cNvSpPr txBox="true"/>
          <p:nvPr/>
        </p:nvSpPr>
        <p:spPr>
          <a:xfrm rot="0">
            <a:off x="0" y="4652327"/>
            <a:ext cx="10432510"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ONLINE  RESERVATION  SYSTEM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81656"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945230"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9682047"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4"/>
            <a:stretch>
              <a:fillRect l="0" t="0" r="0" b="0"/>
            </a:stretch>
          </a:blipFill>
        </p:spPr>
      </p:sp>
      <p:sp>
        <p:nvSpPr>
          <p:cNvPr name="Freeform 6" id="6"/>
          <p:cNvSpPr/>
          <p:nvPr/>
        </p:nvSpPr>
        <p:spPr>
          <a:xfrm flipH="false" flipV="false" rot="0">
            <a:off x="-1914841" y="-1784862"/>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5"/>
            <a:stretch>
              <a:fillRect l="0" t="0" r="0" b="0"/>
            </a:stretch>
          </a:blipFill>
        </p:spPr>
      </p:sp>
      <p:sp>
        <p:nvSpPr>
          <p:cNvPr name="Freeform 7" id="7"/>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6"/>
            <a:stretch>
              <a:fillRect l="0" t="0" r="0" b="0"/>
            </a:stretch>
          </a:blipFill>
        </p:spPr>
      </p:sp>
      <p:sp>
        <p:nvSpPr>
          <p:cNvPr name="Freeform 8" id="8"/>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7"/>
            <a:stretch>
              <a:fillRect l="0" t="0" r="0" b="0"/>
            </a:stretch>
          </a:blipFill>
        </p:spPr>
      </p:sp>
      <p:sp>
        <p:nvSpPr>
          <p:cNvPr name="Freeform 9" id="9"/>
          <p:cNvSpPr/>
          <p:nvPr/>
        </p:nvSpPr>
        <p:spPr>
          <a:xfrm flipH="false" flipV="false" rot="0">
            <a:off x="13655521" y="3335594"/>
            <a:ext cx="1461470" cy="1849961"/>
          </a:xfrm>
          <a:custGeom>
            <a:avLst/>
            <a:gdLst/>
            <a:ahLst/>
            <a:cxnLst/>
            <a:rect r="r" b="b" t="t" l="l"/>
            <a:pathLst>
              <a:path h="1849961" w="1461470">
                <a:moveTo>
                  <a:pt x="0" y="0"/>
                </a:moveTo>
                <a:lnTo>
                  <a:pt x="1461469" y="0"/>
                </a:lnTo>
                <a:lnTo>
                  <a:pt x="1461469" y="1849961"/>
                </a:lnTo>
                <a:lnTo>
                  <a:pt x="0" y="1849961"/>
                </a:lnTo>
                <a:lnTo>
                  <a:pt x="0" y="0"/>
                </a:lnTo>
                <a:close/>
              </a:path>
            </a:pathLst>
          </a:custGeom>
          <a:blipFill>
            <a:blip r:embed="rId8"/>
            <a:stretch>
              <a:fillRect l="0" t="0" r="0" b="0"/>
            </a:stretch>
          </a:blipFill>
        </p:spPr>
      </p:sp>
      <p:sp>
        <p:nvSpPr>
          <p:cNvPr name="Freeform 10" id="10"/>
          <p:cNvSpPr/>
          <p:nvPr/>
        </p:nvSpPr>
        <p:spPr>
          <a:xfrm flipH="false" flipV="false" rot="0">
            <a:off x="8773202" y="3490185"/>
            <a:ext cx="1418460" cy="1695370"/>
          </a:xfrm>
          <a:custGeom>
            <a:avLst/>
            <a:gdLst/>
            <a:ahLst/>
            <a:cxnLst/>
            <a:rect r="r" b="b" t="t" l="l"/>
            <a:pathLst>
              <a:path h="1695370" w="1418460">
                <a:moveTo>
                  <a:pt x="0" y="0"/>
                </a:moveTo>
                <a:lnTo>
                  <a:pt x="1418460" y="0"/>
                </a:lnTo>
                <a:lnTo>
                  <a:pt x="1418460" y="1695370"/>
                </a:lnTo>
                <a:lnTo>
                  <a:pt x="0" y="1695370"/>
                </a:lnTo>
                <a:lnTo>
                  <a:pt x="0" y="0"/>
                </a:lnTo>
                <a:close/>
              </a:path>
            </a:pathLst>
          </a:custGeom>
          <a:blipFill>
            <a:blip r:embed="rId9"/>
            <a:stretch>
              <a:fillRect l="0" t="0" r="0" b="0"/>
            </a:stretch>
          </a:blipFill>
        </p:spPr>
      </p:sp>
      <p:sp>
        <p:nvSpPr>
          <p:cNvPr name="Freeform 11" id="11"/>
          <p:cNvSpPr/>
          <p:nvPr/>
        </p:nvSpPr>
        <p:spPr>
          <a:xfrm flipH="false" flipV="false" rot="0">
            <a:off x="3967259" y="3490185"/>
            <a:ext cx="1222079" cy="1695370"/>
          </a:xfrm>
          <a:custGeom>
            <a:avLst/>
            <a:gdLst/>
            <a:ahLst/>
            <a:cxnLst/>
            <a:rect r="r" b="b" t="t" l="l"/>
            <a:pathLst>
              <a:path h="1695370" w="1222079">
                <a:moveTo>
                  <a:pt x="0" y="0"/>
                </a:moveTo>
                <a:lnTo>
                  <a:pt x="1222079" y="0"/>
                </a:lnTo>
                <a:lnTo>
                  <a:pt x="1222079" y="1695370"/>
                </a:lnTo>
                <a:lnTo>
                  <a:pt x="0" y="1695370"/>
                </a:lnTo>
                <a:lnTo>
                  <a:pt x="0" y="0"/>
                </a:lnTo>
                <a:close/>
              </a:path>
            </a:pathLst>
          </a:custGeom>
          <a:blipFill>
            <a:blip r:embed="rId10"/>
            <a:stretch>
              <a:fillRect l="0" t="0" r="0" b="0"/>
            </a:stretch>
          </a:blipFill>
        </p:spPr>
      </p:sp>
      <p:sp>
        <p:nvSpPr>
          <p:cNvPr name="TextBox 12" id="12"/>
          <p:cNvSpPr txBox="true"/>
          <p:nvPr/>
        </p:nvSpPr>
        <p:spPr>
          <a:xfrm rot="0">
            <a:off x="5642986" y="1495425"/>
            <a:ext cx="7678893" cy="1117867"/>
          </a:xfrm>
          <a:prstGeom prst="rect">
            <a:avLst/>
          </a:prstGeom>
        </p:spPr>
        <p:txBody>
          <a:bodyPr anchor="t" rtlCol="false" tIns="0" lIns="0" bIns="0" rIns="0">
            <a:spAutoFit/>
          </a:bodyPr>
          <a:lstStyle/>
          <a:p>
            <a:pPr algn="ctr" marL="0" indent="0" lvl="0">
              <a:lnSpc>
                <a:spcPts val="7490"/>
              </a:lnSpc>
              <a:spcBef>
                <a:spcPct val="0"/>
              </a:spcBef>
            </a:pPr>
            <a:r>
              <a:rPr lang="en-US" sz="10403">
                <a:solidFill>
                  <a:srgbClr val="6866E1"/>
                </a:solidFill>
                <a:latin typeface="Computer Says No"/>
              </a:rPr>
              <a:t>PROJECT OBJECTIVES</a:t>
            </a:r>
          </a:p>
        </p:txBody>
      </p:sp>
      <p:sp>
        <p:nvSpPr>
          <p:cNvPr name="TextBox 13" id="13"/>
          <p:cNvSpPr txBox="true"/>
          <p:nvPr/>
        </p:nvSpPr>
        <p:spPr>
          <a:xfrm rot="0">
            <a:off x="2933300" y="5756962"/>
            <a:ext cx="3289996" cy="67280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LOGIN FORM</a:t>
            </a:r>
          </a:p>
        </p:txBody>
      </p:sp>
      <p:sp>
        <p:nvSpPr>
          <p:cNvPr name="TextBox 14" id="14"/>
          <p:cNvSpPr txBox="true"/>
          <p:nvPr/>
        </p:nvSpPr>
        <p:spPr>
          <a:xfrm rot="0">
            <a:off x="3059776" y="7024142"/>
            <a:ext cx="3037045" cy="2129472"/>
          </a:xfrm>
          <a:prstGeom prst="rect">
            <a:avLst/>
          </a:prstGeom>
        </p:spPr>
        <p:txBody>
          <a:bodyPr anchor="t" rtlCol="false" tIns="0" lIns="0" bIns="0" rIns="0">
            <a:spAutoFit/>
          </a:bodyPr>
          <a:lstStyle/>
          <a:p>
            <a:pPr algn="ctr">
              <a:lnSpc>
                <a:spcPts val="2439"/>
              </a:lnSpc>
            </a:pPr>
            <a:r>
              <a:rPr lang="en-US" sz="1505">
                <a:solidFill>
                  <a:srgbClr val="FFFFFF"/>
                </a:solidFill>
                <a:latin typeface="Poppins Light"/>
              </a:rPr>
              <a:t>To access this Online Reservation System, each user should have a valid login Id and password. After providing the correct login Id and password, users will able to access the main system.</a:t>
            </a:r>
          </a:p>
        </p:txBody>
      </p:sp>
      <p:sp>
        <p:nvSpPr>
          <p:cNvPr name="TextBox 15" id="15"/>
          <p:cNvSpPr txBox="true"/>
          <p:nvPr/>
        </p:nvSpPr>
        <p:spPr>
          <a:xfrm rot="0">
            <a:off x="7837434" y="5756962"/>
            <a:ext cx="3289996" cy="1234775"/>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RESERVATION SYSTEM</a:t>
            </a:r>
          </a:p>
        </p:txBody>
      </p:sp>
      <p:sp>
        <p:nvSpPr>
          <p:cNvPr name="TextBox 16" id="16"/>
          <p:cNvSpPr txBox="true"/>
          <p:nvPr/>
        </p:nvSpPr>
        <p:spPr>
          <a:xfrm rot="0">
            <a:off x="12574252" y="5756962"/>
            <a:ext cx="3289996" cy="1234775"/>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CANCELLATION FORM</a:t>
            </a:r>
          </a:p>
        </p:txBody>
      </p:sp>
      <p:sp>
        <p:nvSpPr>
          <p:cNvPr name="TextBox 17" id="17"/>
          <p:cNvSpPr txBox="true"/>
          <p:nvPr/>
        </p:nvSpPr>
        <p:spPr>
          <a:xfrm rot="0">
            <a:off x="7963910" y="7024142"/>
            <a:ext cx="3037045" cy="2739072"/>
          </a:xfrm>
          <a:prstGeom prst="rect">
            <a:avLst/>
          </a:prstGeom>
        </p:spPr>
        <p:txBody>
          <a:bodyPr anchor="t" rtlCol="false" tIns="0" lIns="0" bIns="0" rIns="0">
            <a:spAutoFit/>
          </a:bodyPr>
          <a:lstStyle/>
          <a:p>
            <a:pPr algn="ctr">
              <a:lnSpc>
                <a:spcPts val="2439"/>
              </a:lnSpc>
            </a:pPr>
            <a:r>
              <a:rPr lang="en-US" sz="1505">
                <a:solidFill>
                  <a:srgbClr val="FFFFFF"/>
                </a:solidFill>
                <a:latin typeface="Poppins Light"/>
              </a:rPr>
              <a:t>Under reservation form users will have to fill the necessary details such as their basic details, train number, train name will automatically come in the box, class type, date of journey, from (place) to destination and after that users will have to press insert button.</a:t>
            </a:r>
          </a:p>
        </p:txBody>
      </p:sp>
      <p:sp>
        <p:nvSpPr>
          <p:cNvPr name="TextBox 18" id="18"/>
          <p:cNvSpPr txBox="true"/>
          <p:nvPr/>
        </p:nvSpPr>
        <p:spPr>
          <a:xfrm rot="0">
            <a:off x="12867733" y="7024142"/>
            <a:ext cx="3037045" cy="3043872"/>
          </a:xfrm>
          <a:prstGeom prst="rect">
            <a:avLst/>
          </a:prstGeom>
        </p:spPr>
        <p:txBody>
          <a:bodyPr anchor="t" rtlCol="false" tIns="0" lIns="0" bIns="0" rIns="0">
            <a:spAutoFit/>
          </a:bodyPr>
          <a:lstStyle/>
          <a:p>
            <a:pPr algn="ctr">
              <a:lnSpc>
                <a:spcPts val="2439"/>
              </a:lnSpc>
            </a:pPr>
            <a:r>
              <a:rPr lang="en-US" sz="1505">
                <a:solidFill>
                  <a:srgbClr val="FFFFFF"/>
                </a:solidFill>
                <a:latin typeface="Poppins Light"/>
              </a:rPr>
              <a:t>If passengers want to cancel their tickets then they have to provide their PNR number and after submitting it, this will display the entire information related to that particular PNR number. If users want to confirm their cancellation, in this case they have to press OK button.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294186" y="406589"/>
            <a:ext cx="7937973" cy="9510914"/>
            <a:chOff x="0" y="0"/>
            <a:chExt cx="8585708" cy="10287000"/>
          </a:xfrm>
        </p:grpSpPr>
        <p:sp>
          <p:nvSpPr>
            <p:cNvPr name="Freeform 3" id="3"/>
            <p:cNvSpPr/>
            <p:nvPr/>
          </p:nvSpPr>
          <p:spPr>
            <a:xfrm flipH="false" flipV="false" rot="0">
              <a:off x="0" y="0"/>
              <a:ext cx="8585708" cy="10287000"/>
            </a:xfrm>
            <a:custGeom>
              <a:avLst/>
              <a:gdLst/>
              <a:ahLst/>
              <a:cxnLst/>
              <a:rect r="r" b="b" t="t" l="l"/>
              <a:pathLst>
                <a:path h="10287000" w="8585708">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t="0" r="-39749" b="0"/>
              </a:stretch>
            </a:blipFill>
          </p:spPr>
        </p:sp>
      </p:grpSp>
      <p:sp>
        <p:nvSpPr>
          <p:cNvPr name="TextBox 4" id="4"/>
          <p:cNvSpPr txBox="true"/>
          <p:nvPr/>
        </p:nvSpPr>
        <p:spPr>
          <a:xfrm rot="0">
            <a:off x="8437211" y="726956"/>
            <a:ext cx="8652476" cy="1032113"/>
          </a:xfrm>
          <a:prstGeom prst="rect">
            <a:avLst/>
          </a:prstGeom>
        </p:spPr>
        <p:txBody>
          <a:bodyPr anchor="t" rtlCol="false" tIns="0" lIns="0" bIns="0" rIns="0">
            <a:spAutoFit/>
          </a:bodyPr>
          <a:lstStyle/>
          <a:p>
            <a:pPr marL="0" indent="0" lvl="0">
              <a:lnSpc>
                <a:spcPts val="6934"/>
              </a:lnSpc>
              <a:spcBef>
                <a:spcPct val="0"/>
              </a:spcBef>
            </a:pPr>
            <a:r>
              <a:rPr lang="en-US" sz="9631">
                <a:solidFill>
                  <a:srgbClr val="6866E1"/>
                </a:solidFill>
                <a:latin typeface="Computer Says No"/>
              </a:rPr>
              <a:t>PROJECT ARCHITECTURE</a:t>
            </a:r>
          </a:p>
        </p:txBody>
      </p:sp>
      <p:sp>
        <p:nvSpPr>
          <p:cNvPr name="Freeform 5" id="5"/>
          <p:cNvSpPr/>
          <p:nvPr/>
        </p:nvSpPr>
        <p:spPr>
          <a:xfrm flipH="false" flipV="false" rot="0">
            <a:off x="11857435" y="-4019396"/>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6" id="6"/>
          <p:cNvSpPr/>
          <p:nvPr/>
        </p:nvSpPr>
        <p:spPr>
          <a:xfrm flipH="true" flipV="false" rot="0">
            <a:off x="14548536" y="7642525"/>
            <a:ext cx="4224398" cy="3231550"/>
          </a:xfrm>
          <a:custGeom>
            <a:avLst/>
            <a:gdLst/>
            <a:ahLst/>
            <a:cxnLst/>
            <a:rect r="r" b="b" t="t" l="l"/>
            <a:pathLst>
              <a:path h="3231550" w="4224398">
                <a:moveTo>
                  <a:pt x="4224398" y="0"/>
                </a:moveTo>
                <a:lnTo>
                  <a:pt x="0" y="0"/>
                </a:lnTo>
                <a:lnTo>
                  <a:pt x="0" y="3231550"/>
                </a:lnTo>
                <a:lnTo>
                  <a:pt x="4224398" y="3231550"/>
                </a:lnTo>
                <a:lnTo>
                  <a:pt x="4224398" y="0"/>
                </a:lnTo>
                <a:close/>
              </a:path>
            </a:pathLst>
          </a:custGeom>
          <a:blipFill>
            <a:blip r:embed="rId4"/>
            <a:stretch>
              <a:fillRect l="0" t="0" r="0" b="0"/>
            </a:stretch>
          </a:blipFill>
        </p:spPr>
      </p:sp>
      <p:sp>
        <p:nvSpPr>
          <p:cNvPr name="Freeform 7" id="7"/>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5"/>
            <a:stretch>
              <a:fillRect l="0" t="0" r="0" b="0"/>
            </a:stretch>
          </a:blipFill>
        </p:spPr>
      </p:sp>
      <p:sp>
        <p:nvSpPr>
          <p:cNvPr name="TextBox 8" id="8"/>
          <p:cNvSpPr txBox="true"/>
          <p:nvPr/>
        </p:nvSpPr>
        <p:spPr>
          <a:xfrm rot="0">
            <a:off x="8232159" y="1663819"/>
            <a:ext cx="8223524" cy="1811020"/>
          </a:xfrm>
          <a:prstGeom prst="rect">
            <a:avLst/>
          </a:prstGeom>
        </p:spPr>
        <p:txBody>
          <a:bodyPr anchor="t" rtlCol="false" tIns="0" lIns="0" bIns="0" rIns="0">
            <a:spAutoFit/>
          </a:bodyPr>
          <a:lstStyle/>
          <a:p>
            <a:pPr algn="ctr">
              <a:lnSpc>
                <a:spcPts val="7279"/>
              </a:lnSpc>
            </a:pPr>
            <a:r>
              <a:rPr lang="en-US" sz="5199" u="sng">
                <a:solidFill>
                  <a:srgbClr val="FFFFFF"/>
                </a:solidFill>
                <a:latin typeface="Canva Sans Bold Italics"/>
              </a:rPr>
              <a:t>Microservices</a:t>
            </a:r>
            <a:r>
              <a:rPr lang="en-US" sz="5199">
                <a:solidFill>
                  <a:srgbClr val="FFFFFF"/>
                </a:solidFill>
                <a:latin typeface="Canva Sans Bold"/>
              </a:rPr>
              <a:t> using Spring framework </a:t>
            </a:r>
          </a:p>
        </p:txBody>
      </p:sp>
      <p:sp>
        <p:nvSpPr>
          <p:cNvPr name="TextBox 9" id="9"/>
          <p:cNvSpPr txBox="true"/>
          <p:nvPr/>
        </p:nvSpPr>
        <p:spPr>
          <a:xfrm rot="0">
            <a:off x="7923086" y="6192903"/>
            <a:ext cx="3934349" cy="599299"/>
          </a:xfrm>
          <a:prstGeom prst="rect">
            <a:avLst/>
          </a:prstGeom>
        </p:spPr>
        <p:txBody>
          <a:bodyPr anchor="t" rtlCol="false" tIns="0" lIns="0" bIns="0" rIns="0">
            <a:spAutoFit/>
          </a:bodyPr>
          <a:lstStyle/>
          <a:p>
            <a:pPr algn="ctr">
              <a:lnSpc>
                <a:spcPts val="4984"/>
              </a:lnSpc>
            </a:pPr>
            <a:r>
              <a:rPr lang="en-US" sz="3560">
                <a:solidFill>
                  <a:srgbClr val="FFFFFF"/>
                </a:solidFill>
                <a:latin typeface="Canva Sans Bold"/>
              </a:rPr>
              <a:t>admin-service</a:t>
            </a:r>
          </a:p>
        </p:txBody>
      </p:sp>
      <p:sp>
        <p:nvSpPr>
          <p:cNvPr name="TextBox 10" id="10"/>
          <p:cNvSpPr txBox="true"/>
          <p:nvPr/>
        </p:nvSpPr>
        <p:spPr>
          <a:xfrm rot="0">
            <a:off x="12521334" y="6192903"/>
            <a:ext cx="3934349" cy="599299"/>
          </a:xfrm>
          <a:prstGeom prst="rect">
            <a:avLst/>
          </a:prstGeom>
        </p:spPr>
        <p:txBody>
          <a:bodyPr anchor="t" rtlCol="false" tIns="0" lIns="0" bIns="0" rIns="0">
            <a:spAutoFit/>
          </a:bodyPr>
          <a:lstStyle/>
          <a:p>
            <a:pPr algn="ctr">
              <a:lnSpc>
                <a:spcPts val="4984"/>
              </a:lnSpc>
            </a:pPr>
            <a:r>
              <a:rPr lang="en-US" sz="3560">
                <a:solidFill>
                  <a:srgbClr val="FFFFFF"/>
                </a:solidFill>
                <a:latin typeface="Canva Sans Bold"/>
              </a:rPr>
              <a:t>user-service</a:t>
            </a:r>
          </a:p>
        </p:txBody>
      </p:sp>
      <p:sp>
        <p:nvSpPr>
          <p:cNvPr name="TextBox 11" id="11"/>
          <p:cNvSpPr txBox="true"/>
          <p:nvPr/>
        </p:nvSpPr>
        <p:spPr>
          <a:xfrm rot="0">
            <a:off x="10376747" y="3881979"/>
            <a:ext cx="3934349" cy="599299"/>
          </a:xfrm>
          <a:prstGeom prst="rect">
            <a:avLst/>
          </a:prstGeom>
        </p:spPr>
        <p:txBody>
          <a:bodyPr anchor="t" rtlCol="false" tIns="0" lIns="0" bIns="0" rIns="0">
            <a:spAutoFit/>
          </a:bodyPr>
          <a:lstStyle/>
          <a:p>
            <a:pPr algn="ctr">
              <a:lnSpc>
                <a:spcPts val="4984"/>
              </a:lnSpc>
            </a:pPr>
            <a:r>
              <a:rPr lang="en-US" sz="3560">
                <a:solidFill>
                  <a:srgbClr val="FFFFFF"/>
                </a:solidFill>
                <a:latin typeface="Canva Sans Bold"/>
              </a:rPr>
              <a:t>Eureka server</a:t>
            </a:r>
          </a:p>
        </p:txBody>
      </p:sp>
      <p:sp>
        <p:nvSpPr>
          <p:cNvPr name="AutoShape 12" id="12"/>
          <p:cNvSpPr/>
          <p:nvPr/>
        </p:nvSpPr>
        <p:spPr>
          <a:xfrm flipV="true">
            <a:off x="9890261" y="5143500"/>
            <a:ext cx="2453660" cy="1106553"/>
          </a:xfrm>
          <a:prstGeom prst="line">
            <a:avLst/>
          </a:prstGeom>
          <a:ln cap="flat" w="38100">
            <a:solidFill>
              <a:srgbClr val="FFFFFF"/>
            </a:solidFill>
            <a:prstDash val="solid"/>
            <a:headEnd type="none" len="sm" w="sm"/>
            <a:tailEnd type="arrow" len="sm" w="med"/>
          </a:ln>
        </p:spPr>
      </p:sp>
      <p:sp>
        <p:nvSpPr>
          <p:cNvPr name="AutoShape 13" id="13"/>
          <p:cNvSpPr/>
          <p:nvPr/>
        </p:nvSpPr>
        <p:spPr>
          <a:xfrm flipH="true" flipV="true">
            <a:off x="12521334" y="4824116"/>
            <a:ext cx="1967174" cy="1425937"/>
          </a:xfrm>
          <a:prstGeom prst="line">
            <a:avLst/>
          </a:prstGeom>
          <a:ln cap="flat" w="38100">
            <a:solidFill>
              <a:srgbClr val="FFFFFF"/>
            </a:solidFill>
            <a:prstDash val="solid"/>
            <a:headEnd type="none" len="sm" w="sm"/>
            <a:tailEnd type="arrow" len="sm" w="med"/>
          </a:ln>
        </p:spPr>
      </p:sp>
      <p:sp>
        <p:nvSpPr>
          <p:cNvPr name="TextBox 14" id="14"/>
          <p:cNvSpPr txBox="true"/>
          <p:nvPr/>
        </p:nvSpPr>
        <p:spPr>
          <a:xfrm rot="0">
            <a:off x="7063599" y="8144752"/>
            <a:ext cx="6893149" cy="1269823"/>
          </a:xfrm>
          <a:prstGeom prst="rect">
            <a:avLst/>
          </a:prstGeom>
        </p:spPr>
        <p:txBody>
          <a:bodyPr anchor="t" rtlCol="false" tIns="0" lIns="0" bIns="0" rIns="0">
            <a:spAutoFit/>
          </a:bodyPr>
          <a:lstStyle/>
          <a:p>
            <a:pPr algn="ctr">
              <a:lnSpc>
                <a:spcPts val="3420"/>
              </a:lnSpc>
            </a:pPr>
            <a:r>
              <a:rPr lang="en-US" sz="2443">
                <a:solidFill>
                  <a:srgbClr val="FFFFFF"/>
                </a:solidFill>
                <a:latin typeface="Canva Sans"/>
              </a:rPr>
              <a:t>Note :  As of now there's no communication between the services, but they can be included on further upgradation.</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90883" y="2931513"/>
            <a:ext cx="2039294" cy="634276"/>
            <a:chOff x="0" y="0"/>
            <a:chExt cx="537098" cy="167052"/>
          </a:xfrm>
        </p:grpSpPr>
        <p:sp>
          <p:nvSpPr>
            <p:cNvPr name="Freeform 3" id="3"/>
            <p:cNvSpPr/>
            <p:nvPr/>
          </p:nvSpPr>
          <p:spPr>
            <a:xfrm flipH="false" flipV="false" rot="0">
              <a:off x="0" y="0"/>
              <a:ext cx="537098" cy="167052"/>
            </a:xfrm>
            <a:custGeom>
              <a:avLst/>
              <a:gdLst/>
              <a:ahLst/>
              <a:cxnLst/>
              <a:rect r="r" b="b" t="t" l="l"/>
              <a:pathLst>
                <a:path h="167052" w="537098">
                  <a:moveTo>
                    <a:pt x="0" y="0"/>
                  </a:moveTo>
                  <a:lnTo>
                    <a:pt x="537098" y="0"/>
                  </a:lnTo>
                  <a:lnTo>
                    <a:pt x="537098" y="167052"/>
                  </a:lnTo>
                  <a:lnTo>
                    <a:pt x="0" y="167052"/>
                  </a:lnTo>
                  <a:close/>
                </a:path>
              </a:pathLst>
            </a:custGeom>
            <a:solidFill>
              <a:srgbClr val="6866E1"/>
            </a:solidFill>
          </p:spPr>
        </p:sp>
        <p:sp>
          <p:nvSpPr>
            <p:cNvPr name="TextBox 4" id="4"/>
            <p:cNvSpPr txBox="true"/>
            <p:nvPr/>
          </p:nvSpPr>
          <p:spPr>
            <a:xfrm>
              <a:off x="0" y="-38100"/>
              <a:ext cx="537098" cy="205152"/>
            </a:xfrm>
            <a:prstGeom prst="rect">
              <a:avLst/>
            </a:prstGeom>
          </p:spPr>
          <p:txBody>
            <a:bodyPr anchor="ctr" rtlCol="false" tIns="50800" lIns="50800" bIns="50800" rIns="50800"/>
            <a:lstStyle/>
            <a:p>
              <a:pPr algn="ctr">
                <a:lnSpc>
                  <a:spcPts val="2659"/>
                </a:lnSpc>
                <a:spcBef>
                  <a:spcPct val="0"/>
                </a:spcBef>
              </a:pPr>
              <a:r>
                <a:rPr lang="en-US" sz="1899">
                  <a:solidFill>
                    <a:srgbClr val="FFFFFF"/>
                  </a:solidFill>
                  <a:latin typeface="Canva Sans"/>
                </a:rPr>
                <a:t>AdminAccess</a:t>
              </a:r>
            </a:p>
          </p:txBody>
        </p:sp>
      </p:grpSp>
      <p:grpSp>
        <p:nvGrpSpPr>
          <p:cNvPr name="Group 5" id="5"/>
          <p:cNvGrpSpPr/>
          <p:nvPr/>
        </p:nvGrpSpPr>
        <p:grpSpPr>
          <a:xfrm rot="0">
            <a:off x="7377800" y="2867972"/>
            <a:ext cx="2456231" cy="761358"/>
            <a:chOff x="0" y="0"/>
            <a:chExt cx="646909" cy="200522"/>
          </a:xfrm>
        </p:grpSpPr>
        <p:sp>
          <p:nvSpPr>
            <p:cNvPr name="Freeform 6" id="6"/>
            <p:cNvSpPr/>
            <p:nvPr/>
          </p:nvSpPr>
          <p:spPr>
            <a:xfrm flipH="false" flipV="false" rot="0">
              <a:off x="0" y="0"/>
              <a:ext cx="646909" cy="200522"/>
            </a:xfrm>
            <a:custGeom>
              <a:avLst/>
              <a:gdLst/>
              <a:ahLst/>
              <a:cxnLst/>
              <a:rect r="r" b="b" t="t" l="l"/>
              <a:pathLst>
                <a:path h="200522" w="646909">
                  <a:moveTo>
                    <a:pt x="0" y="0"/>
                  </a:moveTo>
                  <a:lnTo>
                    <a:pt x="646909" y="0"/>
                  </a:lnTo>
                  <a:lnTo>
                    <a:pt x="646909" y="200522"/>
                  </a:lnTo>
                  <a:lnTo>
                    <a:pt x="0" y="200522"/>
                  </a:lnTo>
                  <a:close/>
                </a:path>
              </a:pathLst>
            </a:custGeom>
            <a:solidFill>
              <a:srgbClr val="6866E1"/>
            </a:solidFill>
          </p:spPr>
        </p:sp>
        <p:sp>
          <p:nvSpPr>
            <p:cNvPr name="TextBox 7" id="7"/>
            <p:cNvSpPr txBox="true"/>
            <p:nvPr/>
          </p:nvSpPr>
          <p:spPr>
            <a:xfrm>
              <a:off x="0" y="-38100"/>
              <a:ext cx="646909" cy="238622"/>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rPr>
                <a:t>TrainDetails</a:t>
              </a:r>
            </a:p>
          </p:txBody>
        </p:sp>
      </p:grpSp>
      <p:grpSp>
        <p:nvGrpSpPr>
          <p:cNvPr name="Group 8" id="8"/>
          <p:cNvGrpSpPr/>
          <p:nvPr/>
        </p:nvGrpSpPr>
        <p:grpSpPr>
          <a:xfrm rot="0">
            <a:off x="5061158" y="3120541"/>
            <a:ext cx="1282208" cy="730658"/>
            <a:chOff x="0" y="0"/>
            <a:chExt cx="812800" cy="463169"/>
          </a:xfrm>
        </p:grpSpPr>
        <p:sp>
          <p:nvSpPr>
            <p:cNvPr name="Freeform 9" id="9"/>
            <p:cNvSpPr/>
            <p:nvPr/>
          </p:nvSpPr>
          <p:spPr>
            <a:xfrm flipH="false" flipV="false" rot="0">
              <a:off x="0" y="0"/>
              <a:ext cx="812800" cy="463169"/>
            </a:xfrm>
            <a:custGeom>
              <a:avLst/>
              <a:gdLst/>
              <a:ahLst/>
              <a:cxnLst/>
              <a:rect r="r" b="b" t="t" l="l"/>
              <a:pathLst>
                <a:path h="463169" w="812800">
                  <a:moveTo>
                    <a:pt x="406400" y="0"/>
                  </a:moveTo>
                  <a:lnTo>
                    <a:pt x="812800" y="231585"/>
                  </a:lnTo>
                  <a:lnTo>
                    <a:pt x="406400" y="463169"/>
                  </a:lnTo>
                  <a:lnTo>
                    <a:pt x="0" y="231585"/>
                  </a:lnTo>
                  <a:lnTo>
                    <a:pt x="406400" y="0"/>
                  </a:lnTo>
                  <a:close/>
                </a:path>
              </a:pathLst>
            </a:custGeom>
            <a:solidFill>
              <a:srgbClr val="6866E1"/>
            </a:solidFill>
          </p:spPr>
        </p:sp>
        <p:sp>
          <p:nvSpPr>
            <p:cNvPr name="TextBox 10" id="10"/>
            <p:cNvSpPr txBox="true"/>
            <p:nvPr/>
          </p:nvSpPr>
          <p:spPr>
            <a:xfrm>
              <a:off x="139700" y="51032"/>
              <a:ext cx="533400" cy="332530"/>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Saves</a:t>
              </a:r>
            </a:p>
          </p:txBody>
        </p:sp>
      </p:grpSp>
      <p:grpSp>
        <p:nvGrpSpPr>
          <p:cNvPr name="Group 11" id="11"/>
          <p:cNvGrpSpPr/>
          <p:nvPr/>
        </p:nvGrpSpPr>
        <p:grpSpPr>
          <a:xfrm rot="0">
            <a:off x="2493450" y="1107021"/>
            <a:ext cx="1148417" cy="418364"/>
            <a:chOff x="0" y="0"/>
            <a:chExt cx="1115577" cy="406400"/>
          </a:xfrm>
        </p:grpSpPr>
        <p:sp>
          <p:nvSpPr>
            <p:cNvPr name="Freeform 12" id="12"/>
            <p:cNvSpPr/>
            <p:nvPr/>
          </p:nvSpPr>
          <p:spPr>
            <a:xfrm flipH="false" flipV="false" rot="0">
              <a:off x="0" y="0"/>
              <a:ext cx="1115577" cy="406400"/>
            </a:xfrm>
            <a:custGeom>
              <a:avLst/>
              <a:gdLst/>
              <a:ahLst/>
              <a:cxnLst/>
              <a:rect r="r" b="b" t="t" l="l"/>
              <a:pathLst>
                <a:path h="406400" w="1115577">
                  <a:moveTo>
                    <a:pt x="912377" y="0"/>
                  </a:moveTo>
                  <a:cubicBezTo>
                    <a:pt x="1024601" y="0"/>
                    <a:pt x="1115577" y="90976"/>
                    <a:pt x="1115577" y="203200"/>
                  </a:cubicBezTo>
                  <a:cubicBezTo>
                    <a:pt x="1115577" y="315424"/>
                    <a:pt x="1024601" y="406400"/>
                    <a:pt x="912377" y="406400"/>
                  </a:cubicBezTo>
                  <a:lnTo>
                    <a:pt x="203200" y="406400"/>
                  </a:lnTo>
                  <a:cubicBezTo>
                    <a:pt x="90976" y="406400"/>
                    <a:pt x="0" y="315424"/>
                    <a:pt x="0" y="203200"/>
                  </a:cubicBezTo>
                  <a:cubicBezTo>
                    <a:pt x="0" y="90976"/>
                    <a:pt x="90976" y="0"/>
                    <a:pt x="203200" y="0"/>
                  </a:cubicBezTo>
                  <a:close/>
                </a:path>
              </a:pathLst>
            </a:custGeom>
            <a:solidFill>
              <a:srgbClr val="6866E1"/>
            </a:solidFill>
          </p:spPr>
        </p:sp>
        <p:sp>
          <p:nvSpPr>
            <p:cNvPr name="TextBox 13" id="13"/>
            <p:cNvSpPr txBox="true"/>
            <p:nvPr/>
          </p:nvSpPr>
          <p:spPr>
            <a:xfrm>
              <a:off x="0" y="-28575"/>
              <a:ext cx="1115577" cy="434975"/>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adminPassword</a:t>
              </a:r>
            </a:p>
          </p:txBody>
        </p:sp>
      </p:grpSp>
      <p:grpSp>
        <p:nvGrpSpPr>
          <p:cNvPr name="Group 14" id="14"/>
          <p:cNvGrpSpPr/>
          <p:nvPr/>
        </p:nvGrpSpPr>
        <p:grpSpPr>
          <a:xfrm rot="0">
            <a:off x="1472126" y="1106602"/>
            <a:ext cx="838404" cy="419202"/>
            <a:chOff x="0" y="0"/>
            <a:chExt cx="812800" cy="406400"/>
          </a:xfrm>
        </p:grpSpPr>
        <p:sp>
          <p:nvSpPr>
            <p:cNvPr name="Freeform 15" id="15"/>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6866E1"/>
            </a:solidFill>
          </p:spPr>
        </p:sp>
        <p:sp>
          <p:nvSpPr>
            <p:cNvPr name="TextBox 16" id="16"/>
            <p:cNvSpPr txBox="true"/>
            <p:nvPr/>
          </p:nvSpPr>
          <p:spPr>
            <a:xfrm>
              <a:off x="0" y="-28575"/>
              <a:ext cx="812800" cy="434975"/>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adminName</a:t>
              </a:r>
            </a:p>
          </p:txBody>
        </p:sp>
      </p:grpSp>
      <p:grpSp>
        <p:nvGrpSpPr>
          <p:cNvPr name="Group 17" id="17"/>
          <p:cNvGrpSpPr/>
          <p:nvPr/>
        </p:nvGrpSpPr>
        <p:grpSpPr>
          <a:xfrm rot="0">
            <a:off x="4022032" y="2363575"/>
            <a:ext cx="942504" cy="471252"/>
            <a:chOff x="0" y="0"/>
            <a:chExt cx="812800" cy="406400"/>
          </a:xfrm>
        </p:grpSpPr>
        <p:sp>
          <p:nvSpPr>
            <p:cNvPr name="Freeform 18" id="18"/>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6866E1"/>
            </a:solidFill>
          </p:spPr>
        </p:sp>
        <p:sp>
          <p:nvSpPr>
            <p:cNvPr name="TextBox 19" id="19"/>
            <p:cNvSpPr txBox="true"/>
            <p:nvPr/>
          </p:nvSpPr>
          <p:spPr>
            <a:xfrm>
              <a:off x="0" y="-28575"/>
              <a:ext cx="812800" cy="434975"/>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Organization </a:t>
              </a:r>
            </a:p>
          </p:txBody>
        </p:sp>
      </p:grpSp>
      <p:grpSp>
        <p:nvGrpSpPr>
          <p:cNvPr name="Group 20" id="20"/>
          <p:cNvGrpSpPr/>
          <p:nvPr/>
        </p:nvGrpSpPr>
        <p:grpSpPr>
          <a:xfrm rot="0">
            <a:off x="3595624" y="1632540"/>
            <a:ext cx="887491" cy="443746"/>
            <a:chOff x="0" y="0"/>
            <a:chExt cx="812800" cy="406400"/>
          </a:xfrm>
        </p:grpSpPr>
        <p:sp>
          <p:nvSpPr>
            <p:cNvPr name="Freeform 21" id="21"/>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6866E1"/>
            </a:solidFill>
          </p:spPr>
        </p:sp>
        <p:sp>
          <p:nvSpPr>
            <p:cNvPr name="TextBox 22" id="22"/>
            <p:cNvSpPr txBox="true"/>
            <p:nvPr/>
          </p:nvSpPr>
          <p:spPr>
            <a:xfrm>
              <a:off x="0" y="-28575"/>
              <a:ext cx="812800" cy="434975"/>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adminEmail</a:t>
              </a:r>
            </a:p>
          </p:txBody>
        </p:sp>
      </p:grpSp>
      <p:grpSp>
        <p:nvGrpSpPr>
          <p:cNvPr name="Group 23" id="23"/>
          <p:cNvGrpSpPr/>
          <p:nvPr/>
        </p:nvGrpSpPr>
        <p:grpSpPr>
          <a:xfrm rot="0">
            <a:off x="711636" y="1657084"/>
            <a:ext cx="838404" cy="419202"/>
            <a:chOff x="0" y="0"/>
            <a:chExt cx="812800" cy="406400"/>
          </a:xfrm>
        </p:grpSpPr>
        <p:sp>
          <p:nvSpPr>
            <p:cNvPr name="Freeform 24" id="24"/>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6866E1"/>
            </a:solidFill>
          </p:spPr>
        </p:sp>
        <p:sp>
          <p:nvSpPr>
            <p:cNvPr name="TextBox 25" id="25"/>
            <p:cNvSpPr txBox="true"/>
            <p:nvPr/>
          </p:nvSpPr>
          <p:spPr>
            <a:xfrm>
              <a:off x="0" y="-28575"/>
              <a:ext cx="812800" cy="434975"/>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adminId</a:t>
              </a:r>
            </a:p>
          </p:txBody>
        </p:sp>
      </p:grpSp>
      <p:grpSp>
        <p:nvGrpSpPr>
          <p:cNvPr name="Group 26" id="26"/>
          <p:cNvGrpSpPr/>
          <p:nvPr/>
        </p:nvGrpSpPr>
        <p:grpSpPr>
          <a:xfrm rot="0">
            <a:off x="137591" y="2390368"/>
            <a:ext cx="891109" cy="445555"/>
            <a:chOff x="0" y="0"/>
            <a:chExt cx="812800" cy="406400"/>
          </a:xfrm>
        </p:grpSpPr>
        <p:sp>
          <p:nvSpPr>
            <p:cNvPr name="Freeform 27" id="27"/>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6866E1"/>
            </a:solidFill>
          </p:spPr>
        </p:sp>
        <p:sp>
          <p:nvSpPr>
            <p:cNvPr name="TextBox 28" id="28"/>
            <p:cNvSpPr txBox="true"/>
            <p:nvPr/>
          </p:nvSpPr>
          <p:spPr>
            <a:xfrm>
              <a:off x="0" y="-38100"/>
              <a:ext cx="812800" cy="444500"/>
            </a:xfrm>
            <a:prstGeom prst="rect">
              <a:avLst/>
            </a:prstGeom>
          </p:spPr>
          <p:txBody>
            <a:bodyPr anchor="ctr" rtlCol="false" tIns="50800" lIns="50800" bIns="50800" rIns="50800"/>
            <a:lstStyle/>
            <a:p>
              <a:pPr algn="ctr">
                <a:lnSpc>
                  <a:spcPts val="1820"/>
                </a:lnSpc>
              </a:pPr>
              <a:r>
                <a:rPr lang="en-US" sz="1300" u="sng">
                  <a:solidFill>
                    <a:srgbClr val="FFFFFF"/>
                  </a:solidFill>
                  <a:latin typeface="Canva Sans"/>
                </a:rPr>
                <a:t>a_id</a:t>
              </a:r>
            </a:p>
          </p:txBody>
        </p:sp>
      </p:grpSp>
      <p:sp>
        <p:nvSpPr>
          <p:cNvPr name="AutoShape 29" id="29"/>
          <p:cNvSpPr/>
          <p:nvPr/>
        </p:nvSpPr>
        <p:spPr>
          <a:xfrm flipV="true">
            <a:off x="3339853" y="2851238"/>
            <a:ext cx="974554" cy="574579"/>
          </a:xfrm>
          <a:prstGeom prst="line">
            <a:avLst/>
          </a:prstGeom>
          <a:ln cap="flat" w="38100">
            <a:solidFill>
              <a:srgbClr val="000000"/>
            </a:solidFill>
            <a:prstDash val="solid"/>
            <a:headEnd type="none" len="sm" w="sm"/>
            <a:tailEnd type="arrow" len="sm" w="med"/>
          </a:ln>
        </p:spPr>
      </p:sp>
      <p:sp>
        <p:nvSpPr>
          <p:cNvPr name="AutoShape 30" id="30"/>
          <p:cNvSpPr/>
          <p:nvPr/>
        </p:nvSpPr>
        <p:spPr>
          <a:xfrm flipV="true">
            <a:off x="2842900" y="2076286"/>
            <a:ext cx="798967" cy="838817"/>
          </a:xfrm>
          <a:prstGeom prst="line">
            <a:avLst/>
          </a:prstGeom>
          <a:ln cap="flat" w="38100">
            <a:solidFill>
              <a:srgbClr val="000000"/>
            </a:solidFill>
            <a:prstDash val="solid"/>
            <a:headEnd type="none" len="sm" w="sm"/>
            <a:tailEnd type="arrow" len="sm" w="med"/>
          </a:ln>
        </p:spPr>
      </p:sp>
      <p:sp>
        <p:nvSpPr>
          <p:cNvPr name="AutoShape 31" id="31"/>
          <p:cNvSpPr/>
          <p:nvPr/>
        </p:nvSpPr>
        <p:spPr>
          <a:xfrm flipV="true">
            <a:off x="2657638" y="1632540"/>
            <a:ext cx="672540" cy="1322024"/>
          </a:xfrm>
          <a:prstGeom prst="line">
            <a:avLst/>
          </a:prstGeom>
          <a:ln cap="flat" w="38100">
            <a:solidFill>
              <a:srgbClr val="000000"/>
            </a:solidFill>
            <a:prstDash val="solid"/>
            <a:headEnd type="none" len="sm" w="sm"/>
            <a:tailEnd type="arrow" len="sm" w="med"/>
          </a:ln>
        </p:spPr>
      </p:sp>
      <p:sp>
        <p:nvSpPr>
          <p:cNvPr name="AutoShape 32" id="32"/>
          <p:cNvSpPr/>
          <p:nvPr/>
        </p:nvSpPr>
        <p:spPr>
          <a:xfrm flipV="true">
            <a:off x="2170361" y="1854413"/>
            <a:ext cx="140170" cy="1060690"/>
          </a:xfrm>
          <a:prstGeom prst="line">
            <a:avLst/>
          </a:prstGeom>
          <a:ln cap="flat" w="38100">
            <a:solidFill>
              <a:srgbClr val="000000"/>
            </a:solidFill>
            <a:prstDash val="solid"/>
            <a:headEnd type="none" len="sm" w="sm"/>
            <a:tailEnd type="arrow" len="sm" w="med"/>
          </a:ln>
        </p:spPr>
      </p:sp>
      <p:sp>
        <p:nvSpPr>
          <p:cNvPr name="AutoShape 33" id="33"/>
          <p:cNvSpPr/>
          <p:nvPr/>
        </p:nvSpPr>
        <p:spPr>
          <a:xfrm flipH="true" flipV="true">
            <a:off x="1550040" y="2390368"/>
            <a:ext cx="350964" cy="547787"/>
          </a:xfrm>
          <a:prstGeom prst="line">
            <a:avLst/>
          </a:prstGeom>
          <a:ln cap="flat" w="38100">
            <a:solidFill>
              <a:srgbClr val="000000"/>
            </a:solidFill>
            <a:prstDash val="solid"/>
            <a:headEnd type="none" len="sm" w="sm"/>
            <a:tailEnd type="arrow" len="sm" w="med"/>
          </a:ln>
        </p:spPr>
      </p:sp>
      <p:sp>
        <p:nvSpPr>
          <p:cNvPr name="AutoShape 34" id="34"/>
          <p:cNvSpPr/>
          <p:nvPr/>
        </p:nvSpPr>
        <p:spPr>
          <a:xfrm flipH="true" flipV="true">
            <a:off x="1028700" y="2613145"/>
            <a:ext cx="829971" cy="325009"/>
          </a:xfrm>
          <a:prstGeom prst="line">
            <a:avLst/>
          </a:prstGeom>
          <a:ln cap="flat" w="38100">
            <a:solidFill>
              <a:srgbClr val="000000"/>
            </a:solidFill>
            <a:prstDash val="solid"/>
            <a:headEnd type="none" len="sm" w="sm"/>
            <a:tailEnd type="arrow" len="sm" w="med"/>
          </a:ln>
        </p:spPr>
      </p:sp>
      <p:grpSp>
        <p:nvGrpSpPr>
          <p:cNvPr name="Group 35" id="35"/>
          <p:cNvGrpSpPr/>
          <p:nvPr/>
        </p:nvGrpSpPr>
        <p:grpSpPr>
          <a:xfrm rot="0">
            <a:off x="6766470" y="1442438"/>
            <a:ext cx="823951" cy="411975"/>
            <a:chOff x="0" y="0"/>
            <a:chExt cx="812800" cy="406400"/>
          </a:xfrm>
        </p:grpSpPr>
        <p:sp>
          <p:nvSpPr>
            <p:cNvPr name="Freeform 36" id="36"/>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6866E1"/>
            </a:solidFill>
          </p:spPr>
        </p:sp>
        <p:sp>
          <p:nvSpPr>
            <p:cNvPr name="TextBox 37" id="37"/>
            <p:cNvSpPr txBox="true"/>
            <p:nvPr/>
          </p:nvSpPr>
          <p:spPr>
            <a:xfrm>
              <a:off x="0" y="-19050"/>
              <a:ext cx="812800" cy="425450"/>
            </a:xfrm>
            <a:prstGeom prst="rect">
              <a:avLst/>
            </a:prstGeom>
          </p:spPr>
          <p:txBody>
            <a:bodyPr anchor="ctr" rtlCol="false" tIns="50800" lIns="50800" bIns="50800" rIns="50800"/>
            <a:lstStyle/>
            <a:p>
              <a:pPr algn="ctr">
                <a:lnSpc>
                  <a:spcPts val="1120"/>
                </a:lnSpc>
              </a:pPr>
              <a:r>
                <a:rPr lang="en-US" sz="800">
                  <a:solidFill>
                    <a:srgbClr val="FFFFFF"/>
                  </a:solidFill>
                  <a:latin typeface="Canva Sans"/>
                </a:rPr>
                <a:t>trainNumber</a:t>
              </a:r>
            </a:p>
          </p:txBody>
        </p:sp>
      </p:grpSp>
      <p:grpSp>
        <p:nvGrpSpPr>
          <p:cNvPr name="Group 38" id="38"/>
          <p:cNvGrpSpPr/>
          <p:nvPr/>
        </p:nvGrpSpPr>
        <p:grpSpPr>
          <a:xfrm rot="0">
            <a:off x="6490309" y="1946622"/>
            <a:ext cx="887491" cy="443746"/>
            <a:chOff x="0" y="0"/>
            <a:chExt cx="812800" cy="406400"/>
          </a:xfrm>
        </p:grpSpPr>
        <p:sp>
          <p:nvSpPr>
            <p:cNvPr name="Freeform 39" id="39"/>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6866E1"/>
            </a:solidFill>
          </p:spPr>
        </p:sp>
        <p:sp>
          <p:nvSpPr>
            <p:cNvPr name="TextBox 40" id="40"/>
            <p:cNvSpPr txBox="true"/>
            <p:nvPr/>
          </p:nvSpPr>
          <p:spPr>
            <a:xfrm>
              <a:off x="0" y="-28575"/>
              <a:ext cx="812800" cy="434975"/>
            </a:xfrm>
            <a:prstGeom prst="rect">
              <a:avLst/>
            </a:prstGeom>
          </p:spPr>
          <p:txBody>
            <a:bodyPr anchor="ctr" rtlCol="false" tIns="50800" lIns="50800" bIns="50800" rIns="50800"/>
            <a:lstStyle/>
            <a:p>
              <a:pPr algn="ctr">
                <a:lnSpc>
                  <a:spcPts val="1400"/>
                </a:lnSpc>
              </a:pPr>
              <a:r>
                <a:rPr lang="en-US" sz="1000" u="sng">
                  <a:solidFill>
                    <a:srgbClr val="FFFFFF"/>
                  </a:solidFill>
                  <a:latin typeface="Canva Sans"/>
                </a:rPr>
                <a:t>t_Id</a:t>
              </a:r>
            </a:p>
          </p:txBody>
        </p:sp>
      </p:grpSp>
      <p:grpSp>
        <p:nvGrpSpPr>
          <p:cNvPr name="Group 41" id="41"/>
          <p:cNvGrpSpPr/>
          <p:nvPr/>
        </p:nvGrpSpPr>
        <p:grpSpPr>
          <a:xfrm rot="0">
            <a:off x="8088156" y="441403"/>
            <a:ext cx="862109" cy="431055"/>
            <a:chOff x="0" y="0"/>
            <a:chExt cx="812800" cy="406400"/>
          </a:xfrm>
        </p:grpSpPr>
        <p:sp>
          <p:nvSpPr>
            <p:cNvPr name="Freeform 42" id="42"/>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6866E1"/>
            </a:solidFill>
          </p:spPr>
        </p:sp>
        <p:sp>
          <p:nvSpPr>
            <p:cNvPr name="TextBox 43" id="43"/>
            <p:cNvSpPr txBox="true"/>
            <p:nvPr/>
          </p:nvSpPr>
          <p:spPr>
            <a:xfrm>
              <a:off x="0" y="-19050"/>
              <a:ext cx="812800" cy="425450"/>
            </a:xfrm>
            <a:prstGeom prst="rect">
              <a:avLst/>
            </a:prstGeom>
          </p:spPr>
          <p:txBody>
            <a:bodyPr anchor="ctr" rtlCol="false" tIns="50800" lIns="50800" bIns="50800" rIns="50800"/>
            <a:lstStyle/>
            <a:p>
              <a:pPr algn="ctr">
                <a:lnSpc>
                  <a:spcPts val="1120"/>
                </a:lnSpc>
              </a:pPr>
              <a:r>
                <a:rPr lang="en-US" sz="800">
                  <a:solidFill>
                    <a:srgbClr val="FFFFFF"/>
                  </a:solidFill>
                  <a:latin typeface="Canva Sans"/>
                </a:rPr>
                <a:t>source</a:t>
              </a:r>
            </a:p>
          </p:txBody>
        </p:sp>
      </p:grpSp>
      <p:grpSp>
        <p:nvGrpSpPr>
          <p:cNvPr name="Group 44" id="44"/>
          <p:cNvGrpSpPr/>
          <p:nvPr/>
        </p:nvGrpSpPr>
        <p:grpSpPr>
          <a:xfrm rot="0">
            <a:off x="9539244" y="1502876"/>
            <a:ext cx="887491" cy="443746"/>
            <a:chOff x="0" y="0"/>
            <a:chExt cx="812800" cy="406400"/>
          </a:xfrm>
        </p:grpSpPr>
        <p:sp>
          <p:nvSpPr>
            <p:cNvPr name="Freeform 45" id="45"/>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6866E1"/>
            </a:solidFill>
          </p:spPr>
        </p:sp>
        <p:sp>
          <p:nvSpPr>
            <p:cNvPr name="TextBox 46" id="46"/>
            <p:cNvSpPr txBox="true"/>
            <p:nvPr/>
          </p:nvSpPr>
          <p:spPr>
            <a:xfrm>
              <a:off x="0" y="-19050"/>
              <a:ext cx="812800" cy="425450"/>
            </a:xfrm>
            <a:prstGeom prst="rect">
              <a:avLst/>
            </a:prstGeom>
          </p:spPr>
          <p:txBody>
            <a:bodyPr anchor="ctr" rtlCol="false" tIns="50800" lIns="50800" bIns="50800" rIns="50800"/>
            <a:lstStyle/>
            <a:p>
              <a:pPr algn="ctr">
                <a:lnSpc>
                  <a:spcPts val="1120"/>
                </a:lnSpc>
              </a:pPr>
              <a:r>
                <a:rPr lang="en-US" sz="800">
                  <a:solidFill>
                    <a:srgbClr val="FFFFFF"/>
                  </a:solidFill>
                  <a:latin typeface="Canva Sans"/>
                </a:rPr>
                <a:t>dateOfJourney</a:t>
              </a:r>
            </a:p>
          </p:txBody>
        </p:sp>
      </p:grpSp>
      <p:grpSp>
        <p:nvGrpSpPr>
          <p:cNvPr name="Group 47" id="47"/>
          <p:cNvGrpSpPr/>
          <p:nvPr/>
        </p:nvGrpSpPr>
        <p:grpSpPr>
          <a:xfrm rot="0">
            <a:off x="9837756" y="2076286"/>
            <a:ext cx="887491" cy="443746"/>
            <a:chOff x="0" y="0"/>
            <a:chExt cx="812800" cy="406400"/>
          </a:xfrm>
        </p:grpSpPr>
        <p:sp>
          <p:nvSpPr>
            <p:cNvPr name="Freeform 48" id="48"/>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6866E1"/>
            </a:solidFill>
          </p:spPr>
        </p:sp>
        <p:sp>
          <p:nvSpPr>
            <p:cNvPr name="TextBox 49" id="49"/>
            <p:cNvSpPr txBox="true"/>
            <p:nvPr/>
          </p:nvSpPr>
          <p:spPr>
            <a:xfrm>
              <a:off x="0" y="-28575"/>
              <a:ext cx="812800" cy="434975"/>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time</a:t>
              </a:r>
            </a:p>
          </p:txBody>
        </p:sp>
      </p:grpSp>
      <p:grpSp>
        <p:nvGrpSpPr>
          <p:cNvPr name="Group 50" id="50"/>
          <p:cNvGrpSpPr/>
          <p:nvPr/>
        </p:nvGrpSpPr>
        <p:grpSpPr>
          <a:xfrm rot="0">
            <a:off x="8950265" y="916133"/>
            <a:ext cx="887491" cy="443746"/>
            <a:chOff x="0" y="0"/>
            <a:chExt cx="812800" cy="406400"/>
          </a:xfrm>
        </p:grpSpPr>
        <p:sp>
          <p:nvSpPr>
            <p:cNvPr name="Freeform 51" id="51"/>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6866E1"/>
            </a:solidFill>
          </p:spPr>
        </p:sp>
        <p:sp>
          <p:nvSpPr>
            <p:cNvPr name="TextBox 52" id="52"/>
            <p:cNvSpPr txBox="true"/>
            <p:nvPr/>
          </p:nvSpPr>
          <p:spPr>
            <a:xfrm>
              <a:off x="0" y="-19050"/>
              <a:ext cx="812800" cy="425450"/>
            </a:xfrm>
            <a:prstGeom prst="rect">
              <a:avLst/>
            </a:prstGeom>
          </p:spPr>
          <p:txBody>
            <a:bodyPr anchor="ctr" rtlCol="false" tIns="50800" lIns="50800" bIns="50800" rIns="50800"/>
            <a:lstStyle/>
            <a:p>
              <a:pPr algn="ctr">
                <a:lnSpc>
                  <a:spcPts val="1120"/>
                </a:lnSpc>
              </a:pPr>
              <a:r>
                <a:rPr lang="en-US" sz="800">
                  <a:solidFill>
                    <a:srgbClr val="FFFFFF"/>
                  </a:solidFill>
                  <a:latin typeface="Canva Sans"/>
                </a:rPr>
                <a:t>dest</a:t>
              </a:r>
            </a:p>
          </p:txBody>
        </p:sp>
      </p:grpSp>
      <p:grpSp>
        <p:nvGrpSpPr>
          <p:cNvPr name="Group 53" id="53"/>
          <p:cNvGrpSpPr/>
          <p:nvPr/>
        </p:nvGrpSpPr>
        <p:grpSpPr>
          <a:xfrm rot="0">
            <a:off x="7312911" y="916133"/>
            <a:ext cx="887491" cy="431055"/>
            <a:chOff x="0" y="0"/>
            <a:chExt cx="812800" cy="394777"/>
          </a:xfrm>
        </p:grpSpPr>
        <p:sp>
          <p:nvSpPr>
            <p:cNvPr name="Freeform 54" id="54"/>
            <p:cNvSpPr/>
            <p:nvPr/>
          </p:nvSpPr>
          <p:spPr>
            <a:xfrm flipH="false" flipV="false" rot="0">
              <a:off x="0" y="0"/>
              <a:ext cx="812800" cy="394777"/>
            </a:xfrm>
            <a:custGeom>
              <a:avLst/>
              <a:gdLst/>
              <a:ahLst/>
              <a:cxnLst/>
              <a:rect r="r" b="b" t="t" l="l"/>
              <a:pathLst>
                <a:path h="394777" w="812800">
                  <a:moveTo>
                    <a:pt x="609600" y="0"/>
                  </a:moveTo>
                  <a:cubicBezTo>
                    <a:pt x="721824" y="0"/>
                    <a:pt x="812800" y="88374"/>
                    <a:pt x="812800" y="197389"/>
                  </a:cubicBezTo>
                  <a:cubicBezTo>
                    <a:pt x="812800" y="306403"/>
                    <a:pt x="721824" y="394777"/>
                    <a:pt x="609600" y="394777"/>
                  </a:cubicBezTo>
                  <a:lnTo>
                    <a:pt x="203200" y="394777"/>
                  </a:lnTo>
                  <a:cubicBezTo>
                    <a:pt x="90976" y="394777"/>
                    <a:pt x="0" y="306403"/>
                    <a:pt x="0" y="197389"/>
                  </a:cubicBezTo>
                  <a:cubicBezTo>
                    <a:pt x="0" y="88374"/>
                    <a:pt x="90976" y="0"/>
                    <a:pt x="203200" y="0"/>
                  </a:cubicBezTo>
                  <a:close/>
                </a:path>
              </a:pathLst>
            </a:custGeom>
            <a:solidFill>
              <a:srgbClr val="6866E1"/>
            </a:solidFill>
          </p:spPr>
        </p:sp>
        <p:sp>
          <p:nvSpPr>
            <p:cNvPr name="TextBox 55" id="55"/>
            <p:cNvSpPr txBox="true"/>
            <p:nvPr/>
          </p:nvSpPr>
          <p:spPr>
            <a:xfrm>
              <a:off x="0" y="-19050"/>
              <a:ext cx="812800" cy="413827"/>
            </a:xfrm>
            <a:prstGeom prst="rect">
              <a:avLst/>
            </a:prstGeom>
          </p:spPr>
          <p:txBody>
            <a:bodyPr anchor="ctr" rtlCol="false" tIns="50800" lIns="50800" bIns="50800" rIns="50800"/>
            <a:lstStyle/>
            <a:p>
              <a:pPr algn="ctr">
                <a:lnSpc>
                  <a:spcPts val="1120"/>
                </a:lnSpc>
              </a:pPr>
              <a:r>
                <a:rPr lang="en-US" sz="800">
                  <a:solidFill>
                    <a:srgbClr val="FFFFFF"/>
                  </a:solidFill>
                  <a:latin typeface="Canva Sans"/>
                </a:rPr>
                <a:t>trainName</a:t>
              </a:r>
            </a:p>
          </p:txBody>
        </p:sp>
      </p:grpSp>
      <p:sp>
        <p:nvSpPr>
          <p:cNvPr name="AutoShape 56" id="56"/>
          <p:cNvSpPr/>
          <p:nvPr/>
        </p:nvSpPr>
        <p:spPr>
          <a:xfrm flipH="true" flipV="true">
            <a:off x="6934055" y="2390368"/>
            <a:ext cx="453421" cy="496123"/>
          </a:xfrm>
          <a:prstGeom prst="line">
            <a:avLst/>
          </a:prstGeom>
          <a:ln cap="flat" w="38100">
            <a:solidFill>
              <a:srgbClr val="000000"/>
            </a:solidFill>
            <a:prstDash val="solid"/>
            <a:headEnd type="none" len="sm" w="sm"/>
            <a:tailEnd type="arrow" len="sm" w="med"/>
          </a:ln>
        </p:spPr>
      </p:sp>
      <p:sp>
        <p:nvSpPr>
          <p:cNvPr name="AutoShape 57" id="57"/>
          <p:cNvSpPr/>
          <p:nvPr/>
        </p:nvSpPr>
        <p:spPr>
          <a:xfrm flipH="true" flipV="true">
            <a:off x="7590421" y="1648425"/>
            <a:ext cx="31265" cy="1221655"/>
          </a:xfrm>
          <a:prstGeom prst="line">
            <a:avLst/>
          </a:prstGeom>
          <a:ln cap="flat" w="38100">
            <a:solidFill>
              <a:srgbClr val="000000"/>
            </a:solidFill>
            <a:prstDash val="solid"/>
            <a:headEnd type="none" len="sm" w="sm"/>
            <a:tailEnd type="arrow" len="sm" w="med"/>
          </a:ln>
        </p:spPr>
      </p:sp>
      <p:sp>
        <p:nvSpPr>
          <p:cNvPr name="AutoShape 58" id="58"/>
          <p:cNvSpPr/>
          <p:nvPr/>
        </p:nvSpPr>
        <p:spPr>
          <a:xfrm flipH="true" flipV="true">
            <a:off x="8200402" y="1131660"/>
            <a:ext cx="405514" cy="1736311"/>
          </a:xfrm>
          <a:prstGeom prst="line">
            <a:avLst/>
          </a:prstGeom>
          <a:ln cap="flat" w="38100">
            <a:solidFill>
              <a:srgbClr val="000000"/>
            </a:solidFill>
            <a:prstDash val="solid"/>
            <a:headEnd type="none" len="sm" w="sm"/>
            <a:tailEnd type="arrow" len="sm" w="med"/>
          </a:ln>
        </p:spPr>
      </p:sp>
      <p:sp>
        <p:nvSpPr>
          <p:cNvPr name="AutoShape 59" id="59"/>
          <p:cNvSpPr/>
          <p:nvPr/>
        </p:nvSpPr>
        <p:spPr>
          <a:xfrm flipH="true" flipV="true">
            <a:off x="8519210" y="872457"/>
            <a:ext cx="96381" cy="1997623"/>
          </a:xfrm>
          <a:prstGeom prst="line">
            <a:avLst/>
          </a:prstGeom>
          <a:ln cap="flat" w="38100">
            <a:solidFill>
              <a:srgbClr val="000000"/>
            </a:solidFill>
            <a:prstDash val="solid"/>
            <a:headEnd type="none" len="sm" w="sm"/>
            <a:tailEnd type="arrow" len="sm" w="med"/>
          </a:ln>
        </p:spPr>
      </p:sp>
      <p:sp>
        <p:nvSpPr>
          <p:cNvPr name="AutoShape 60" id="60"/>
          <p:cNvSpPr/>
          <p:nvPr/>
        </p:nvSpPr>
        <p:spPr>
          <a:xfrm flipV="true">
            <a:off x="8656723" y="1359879"/>
            <a:ext cx="737288" cy="1491683"/>
          </a:xfrm>
          <a:prstGeom prst="line">
            <a:avLst/>
          </a:prstGeom>
          <a:ln cap="flat" w="38100">
            <a:solidFill>
              <a:srgbClr val="000000"/>
            </a:solidFill>
            <a:prstDash val="solid"/>
            <a:headEnd type="none" len="sm" w="sm"/>
            <a:tailEnd type="arrow" len="sm" w="med"/>
          </a:ln>
        </p:spPr>
      </p:sp>
      <p:sp>
        <p:nvSpPr>
          <p:cNvPr name="AutoShape 61" id="61"/>
          <p:cNvSpPr/>
          <p:nvPr/>
        </p:nvSpPr>
        <p:spPr>
          <a:xfrm flipV="true">
            <a:off x="8666398" y="1946622"/>
            <a:ext cx="1316591" cy="942526"/>
          </a:xfrm>
          <a:prstGeom prst="line">
            <a:avLst/>
          </a:prstGeom>
          <a:ln cap="flat" w="38100">
            <a:solidFill>
              <a:srgbClr val="000000"/>
            </a:solidFill>
            <a:prstDash val="solid"/>
            <a:headEnd type="none" len="sm" w="sm"/>
            <a:tailEnd type="arrow" len="sm" w="med"/>
          </a:ln>
        </p:spPr>
      </p:sp>
      <p:sp>
        <p:nvSpPr>
          <p:cNvPr name="AutoShape 62" id="62"/>
          <p:cNvSpPr/>
          <p:nvPr/>
        </p:nvSpPr>
        <p:spPr>
          <a:xfrm flipV="true">
            <a:off x="8605916" y="2536442"/>
            <a:ext cx="1522313" cy="331530"/>
          </a:xfrm>
          <a:prstGeom prst="line">
            <a:avLst/>
          </a:prstGeom>
          <a:ln cap="flat" w="38100">
            <a:solidFill>
              <a:srgbClr val="000000"/>
            </a:solidFill>
            <a:prstDash val="solid"/>
            <a:headEnd type="none" len="sm" w="sm"/>
            <a:tailEnd type="arrow" len="sm" w="med"/>
          </a:ln>
        </p:spPr>
      </p:sp>
      <p:sp>
        <p:nvSpPr>
          <p:cNvPr name="AutoShape 63" id="63"/>
          <p:cNvSpPr/>
          <p:nvPr/>
        </p:nvSpPr>
        <p:spPr>
          <a:xfrm>
            <a:off x="3330178" y="3425817"/>
            <a:ext cx="1730980" cy="60054"/>
          </a:xfrm>
          <a:prstGeom prst="line">
            <a:avLst/>
          </a:prstGeom>
          <a:ln cap="flat" w="38100">
            <a:solidFill>
              <a:srgbClr val="000000"/>
            </a:solidFill>
            <a:prstDash val="solid"/>
            <a:headEnd type="none" len="sm" w="sm"/>
            <a:tailEnd type="none" len="sm" w="sm"/>
          </a:ln>
        </p:spPr>
      </p:sp>
      <p:sp>
        <p:nvSpPr>
          <p:cNvPr name="AutoShape 64" id="64"/>
          <p:cNvSpPr/>
          <p:nvPr/>
        </p:nvSpPr>
        <p:spPr>
          <a:xfrm flipV="true">
            <a:off x="6343365" y="3455843"/>
            <a:ext cx="1043450" cy="30027"/>
          </a:xfrm>
          <a:prstGeom prst="line">
            <a:avLst/>
          </a:prstGeom>
          <a:ln cap="flat" w="38100">
            <a:solidFill>
              <a:srgbClr val="000000"/>
            </a:solidFill>
            <a:prstDash val="solid"/>
            <a:headEnd type="none" len="sm" w="sm"/>
            <a:tailEnd type="none" len="sm" w="sm"/>
          </a:ln>
        </p:spPr>
      </p:sp>
      <p:sp>
        <p:nvSpPr>
          <p:cNvPr name="TextBox 65" id="65"/>
          <p:cNvSpPr txBox="true"/>
          <p:nvPr/>
        </p:nvSpPr>
        <p:spPr>
          <a:xfrm rot="0">
            <a:off x="4392782" y="3186093"/>
            <a:ext cx="103865" cy="256234"/>
          </a:xfrm>
          <a:prstGeom prst="rect">
            <a:avLst/>
          </a:prstGeom>
        </p:spPr>
        <p:txBody>
          <a:bodyPr anchor="t" rtlCol="false" tIns="0" lIns="0" bIns="0" rIns="0">
            <a:spAutoFit/>
          </a:bodyPr>
          <a:lstStyle/>
          <a:p>
            <a:pPr algn="ctr">
              <a:lnSpc>
                <a:spcPts val="2151"/>
              </a:lnSpc>
            </a:pPr>
            <a:r>
              <a:rPr lang="en-US" sz="1537">
                <a:solidFill>
                  <a:srgbClr val="000000"/>
                </a:solidFill>
                <a:latin typeface="Canva Sans"/>
              </a:rPr>
              <a:t>1</a:t>
            </a:r>
          </a:p>
        </p:txBody>
      </p:sp>
      <p:sp>
        <p:nvSpPr>
          <p:cNvPr name="TextBox 66" id="66"/>
          <p:cNvSpPr txBox="true"/>
          <p:nvPr/>
        </p:nvSpPr>
        <p:spPr>
          <a:xfrm rot="0">
            <a:off x="6845843" y="3106246"/>
            <a:ext cx="176423" cy="256234"/>
          </a:xfrm>
          <a:prstGeom prst="rect">
            <a:avLst/>
          </a:prstGeom>
        </p:spPr>
        <p:txBody>
          <a:bodyPr anchor="t" rtlCol="false" tIns="0" lIns="0" bIns="0" rIns="0">
            <a:spAutoFit/>
          </a:bodyPr>
          <a:lstStyle/>
          <a:p>
            <a:pPr algn="ctr">
              <a:lnSpc>
                <a:spcPts val="2151"/>
              </a:lnSpc>
            </a:pPr>
            <a:r>
              <a:rPr lang="en-US" sz="1537">
                <a:solidFill>
                  <a:srgbClr val="000000"/>
                </a:solidFill>
                <a:latin typeface="Canva Sans"/>
              </a:rPr>
              <a:t>M</a:t>
            </a:r>
          </a:p>
        </p:txBody>
      </p:sp>
      <p:grpSp>
        <p:nvGrpSpPr>
          <p:cNvPr name="Group 67" id="67"/>
          <p:cNvGrpSpPr/>
          <p:nvPr/>
        </p:nvGrpSpPr>
        <p:grpSpPr>
          <a:xfrm rot="0">
            <a:off x="14253632" y="2947818"/>
            <a:ext cx="2456231" cy="761358"/>
            <a:chOff x="0" y="0"/>
            <a:chExt cx="646909" cy="200522"/>
          </a:xfrm>
        </p:grpSpPr>
        <p:sp>
          <p:nvSpPr>
            <p:cNvPr name="Freeform 68" id="68"/>
            <p:cNvSpPr/>
            <p:nvPr/>
          </p:nvSpPr>
          <p:spPr>
            <a:xfrm flipH="false" flipV="false" rot="0">
              <a:off x="0" y="0"/>
              <a:ext cx="646909" cy="200522"/>
            </a:xfrm>
            <a:custGeom>
              <a:avLst/>
              <a:gdLst/>
              <a:ahLst/>
              <a:cxnLst/>
              <a:rect r="r" b="b" t="t" l="l"/>
              <a:pathLst>
                <a:path h="200522" w="646909">
                  <a:moveTo>
                    <a:pt x="0" y="0"/>
                  </a:moveTo>
                  <a:lnTo>
                    <a:pt x="646909" y="0"/>
                  </a:lnTo>
                  <a:lnTo>
                    <a:pt x="646909" y="200522"/>
                  </a:lnTo>
                  <a:lnTo>
                    <a:pt x="0" y="200522"/>
                  </a:lnTo>
                  <a:close/>
                </a:path>
              </a:pathLst>
            </a:custGeom>
            <a:solidFill>
              <a:srgbClr val="6866E1"/>
            </a:solidFill>
          </p:spPr>
        </p:sp>
        <p:sp>
          <p:nvSpPr>
            <p:cNvPr name="TextBox 69" id="69"/>
            <p:cNvSpPr txBox="true"/>
            <p:nvPr/>
          </p:nvSpPr>
          <p:spPr>
            <a:xfrm>
              <a:off x="0" y="-38100"/>
              <a:ext cx="646909" cy="238622"/>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rPr>
                <a:t>ClassType</a:t>
              </a:r>
            </a:p>
          </p:txBody>
        </p:sp>
      </p:grpSp>
      <p:grpSp>
        <p:nvGrpSpPr>
          <p:cNvPr name="Group 70" id="70"/>
          <p:cNvGrpSpPr/>
          <p:nvPr/>
        </p:nvGrpSpPr>
        <p:grpSpPr>
          <a:xfrm rot="0">
            <a:off x="13335098" y="2091792"/>
            <a:ext cx="887491" cy="444650"/>
            <a:chOff x="0" y="0"/>
            <a:chExt cx="812800" cy="407228"/>
          </a:xfrm>
        </p:grpSpPr>
        <p:sp>
          <p:nvSpPr>
            <p:cNvPr name="Freeform 71" id="71"/>
            <p:cNvSpPr/>
            <p:nvPr/>
          </p:nvSpPr>
          <p:spPr>
            <a:xfrm flipH="false" flipV="false" rot="0">
              <a:off x="0" y="0"/>
              <a:ext cx="812800" cy="407228"/>
            </a:xfrm>
            <a:custGeom>
              <a:avLst/>
              <a:gdLst/>
              <a:ahLst/>
              <a:cxnLst/>
              <a:rect r="r" b="b" t="t" l="l"/>
              <a:pathLst>
                <a:path h="407228" w="812800">
                  <a:moveTo>
                    <a:pt x="609600" y="0"/>
                  </a:moveTo>
                  <a:cubicBezTo>
                    <a:pt x="721824" y="0"/>
                    <a:pt x="812800" y="91161"/>
                    <a:pt x="812800" y="203614"/>
                  </a:cubicBezTo>
                  <a:cubicBezTo>
                    <a:pt x="812800" y="316067"/>
                    <a:pt x="721824" y="407228"/>
                    <a:pt x="609600" y="407228"/>
                  </a:cubicBezTo>
                  <a:lnTo>
                    <a:pt x="203200" y="407228"/>
                  </a:lnTo>
                  <a:cubicBezTo>
                    <a:pt x="90976" y="407228"/>
                    <a:pt x="0" y="316067"/>
                    <a:pt x="0" y="203614"/>
                  </a:cubicBezTo>
                  <a:cubicBezTo>
                    <a:pt x="0" y="91161"/>
                    <a:pt x="90976" y="0"/>
                    <a:pt x="203200" y="0"/>
                  </a:cubicBezTo>
                  <a:close/>
                </a:path>
              </a:pathLst>
            </a:custGeom>
            <a:solidFill>
              <a:srgbClr val="6866E1"/>
            </a:solidFill>
          </p:spPr>
        </p:sp>
        <p:sp>
          <p:nvSpPr>
            <p:cNvPr name="TextBox 72" id="72"/>
            <p:cNvSpPr txBox="true"/>
            <p:nvPr/>
          </p:nvSpPr>
          <p:spPr>
            <a:xfrm>
              <a:off x="0" y="-28575"/>
              <a:ext cx="812800" cy="435803"/>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classtype</a:t>
              </a:r>
            </a:p>
          </p:txBody>
        </p:sp>
      </p:grpSp>
      <p:grpSp>
        <p:nvGrpSpPr>
          <p:cNvPr name="Group 73" id="73"/>
          <p:cNvGrpSpPr/>
          <p:nvPr/>
        </p:nvGrpSpPr>
        <p:grpSpPr>
          <a:xfrm rot="0">
            <a:off x="13778844" y="1410667"/>
            <a:ext cx="1231083" cy="443746"/>
            <a:chOff x="0" y="0"/>
            <a:chExt cx="1127475" cy="406400"/>
          </a:xfrm>
        </p:grpSpPr>
        <p:sp>
          <p:nvSpPr>
            <p:cNvPr name="Freeform 74" id="74"/>
            <p:cNvSpPr/>
            <p:nvPr/>
          </p:nvSpPr>
          <p:spPr>
            <a:xfrm flipH="false" flipV="false" rot="0">
              <a:off x="0" y="0"/>
              <a:ext cx="1127475" cy="406400"/>
            </a:xfrm>
            <a:custGeom>
              <a:avLst/>
              <a:gdLst/>
              <a:ahLst/>
              <a:cxnLst/>
              <a:rect r="r" b="b" t="t" l="l"/>
              <a:pathLst>
                <a:path h="406400" w="1127475">
                  <a:moveTo>
                    <a:pt x="924275" y="0"/>
                  </a:moveTo>
                  <a:cubicBezTo>
                    <a:pt x="1036499" y="0"/>
                    <a:pt x="1127475" y="90976"/>
                    <a:pt x="1127475" y="203200"/>
                  </a:cubicBezTo>
                  <a:cubicBezTo>
                    <a:pt x="1127475" y="315424"/>
                    <a:pt x="1036499" y="406400"/>
                    <a:pt x="924275" y="406400"/>
                  </a:cubicBezTo>
                  <a:lnTo>
                    <a:pt x="203200" y="406400"/>
                  </a:lnTo>
                  <a:cubicBezTo>
                    <a:pt x="90976" y="406400"/>
                    <a:pt x="0" y="315424"/>
                    <a:pt x="0" y="203200"/>
                  </a:cubicBezTo>
                  <a:cubicBezTo>
                    <a:pt x="0" y="90976"/>
                    <a:pt x="90976" y="0"/>
                    <a:pt x="203200" y="0"/>
                  </a:cubicBezTo>
                  <a:close/>
                </a:path>
              </a:pathLst>
            </a:custGeom>
            <a:solidFill>
              <a:srgbClr val="6866E1"/>
            </a:solidFill>
          </p:spPr>
        </p:sp>
        <p:sp>
          <p:nvSpPr>
            <p:cNvPr name="TextBox 75" id="75"/>
            <p:cNvSpPr txBox="true"/>
            <p:nvPr/>
          </p:nvSpPr>
          <p:spPr>
            <a:xfrm>
              <a:off x="0" y="-28575"/>
              <a:ext cx="1127475" cy="434975"/>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numberOfSeats</a:t>
              </a:r>
            </a:p>
          </p:txBody>
        </p:sp>
      </p:grpSp>
      <p:grpSp>
        <p:nvGrpSpPr>
          <p:cNvPr name="Group 76" id="76"/>
          <p:cNvGrpSpPr/>
          <p:nvPr/>
        </p:nvGrpSpPr>
        <p:grpSpPr>
          <a:xfrm rot="0">
            <a:off x="15481747" y="1410667"/>
            <a:ext cx="887491" cy="443746"/>
            <a:chOff x="0" y="0"/>
            <a:chExt cx="812800" cy="406400"/>
          </a:xfrm>
        </p:grpSpPr>
        <p:sp>
          <p:nvSpPr>
            <p:cNvPr name="Freeform 77" id="77"/>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6866E1"/>
            </a:solidFill>
          </p:spPr>
        </p:sp>
        <p:sp>
          <p:nvSpPr>
            <p:cNvPr name="TextBox 78" id="78"/>
            <p:cNvSpPr txBox="true"/>
            <p:nvPr/>
          </p:nvSpPr>
          <p:spPr>
            <a:xfrm>
              <a:off x="0" y="-28575"/>
              <a:ext cx="812800" cy="434975"/>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costPerSeat</a:t>
              </a:r>
            </a:p>
          </p:txBody>
        </p:sp>
      </p:grpSp>
      <p:grpSp>
        <p:nvGrpSpPr>
          <p:cNvPr name="Group 79" id="79"/>
          <p:cNvGrpSpPr/>
          <p:nvPr/>
        </p:nvGrpSpPr>
        <p:grpSpPr>
          <a:xfrm rot="0">
            <a:off x="16784814" y="2076286"/>
            <a:ext cx="887491" cy="443746"/>
            <a:chOff x="0" y="0"/>
            <a:chExt cx="812800" cy="406400"/>
          </a:xfrm>
        </p:grpSpPr>
        <p:sp>
          <p:nvSpPr>
            <p:cNvPr name="Freeform 80" id="80"/>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6866E1"/>
            </a:solidFill>
          </p:spPr>
        </p:sp>
        <p:sp>
          <p:nvSpPr>
            <p:cNvPr name="TextBox 81" id="81"/>
            <p:cNvSpPr txBox="true"/>
            <p:nvPr/>
          </p:nvSpPr>
          <p:spPr>
            <a:xfrm>
              <a:off x="0" y="-28575"/>
              <a:ext cx="812800" cy="434975"/>
            </a:xfrm>
            <a:prstGeom prst="rect">
              <a:avLst/>
            </a:prstGeom>
          </p:spPr>
          <p:txBody>
            <a:bodyPr anchor="ctr" rtlCol="false" tIns="50800" lIns="50800" bIns="50800" rIns="50800"/>
            <a:lstStyle/>
            <a:p>
              <a:pPr algn="ctr">
                <a:lnSpc>
                  <a:spcPts val="1400"/>
                </a:lnSpc>
              </a:pPr>
              <a:r>
                <a:rPr lang="en-US" sz="1000" u="sng">
                  <a:solidFill>
                    <a:srgbClr val="FFFFFF"/>
                  </a:solidFill>
                  <a:latin typeface="Canva Sans"/>
                </a:rPr>
                <a:t>cId</a:t>
              </a:r>
            </a:p>
          </p:txBody>
        </p:sp>
      </p:grpSp>
      <p:sp>
        <p:nvSpPr>
          <p:cNvPr name="AutoShape 82" id="82"/>
          <p:cNvSpPr/>
          <p:nvPr/>
        </p:nvSpPr>
        <p:spPr>
          <a:xfrm flipH="true" flipV="true">
            <a:off x="13778844" y="2834828"/>
            <a:ext cx="478842" cy="101123"/>
          </a:xfrm>
          <a:prstGeom prst="line">
            <a:avLst/>
          </a:prstGeom>
          <a:ln cap="flat" w="38100">
            <a:solidFill>
              <a:srgbClr val="000000"/>
            </a:solidFill>
            <a:prstDash val="solid"/>
            <a:headEnd type="none" len="sm" w="sm"/>
            <a:tailEnd type="arrow" len="sm" w="med"/>
          </a:ln>
        </p:spPr>
      </p:sp>
      <p:sp>
        <p:nvSpPr>
          <p:cNvPr name="AutoShape 83" id="83"/>
          <p:cNvSpPr/>
          <p:nvPr/>
        </p:nvSpPr>
        <p:spPr>
          <a:xfrm flipV="true">
            <a:off x="14398439" y="2168495"/>
            <a:ext cx="192419" cy="780850"/>
          </a:xfrm>
          <a:prstGeom prst="line">
            <a:avLst/>
          </a:prstGeom>
          <a:ln cap="flat" w="38100">
            <a:solidFill>
              <a:srgbClr val="000000"/>
            </a:solidFill>
            <a:prstDash val="solid"/>
            <a:headEnd type="none" len="sm" w="sm"/>
            <a:tailEnd type="arrow" len="sm" w="med"/>
          </a:ln>
        </p:spPr>
      </p:sp>
      <p:sp>
        <p:nvSpPr>
          <p:cNvPr name="AutoShape 84" id="84"/>
          <p:cNvSpPr/>
          <p:nvPr/>
        </p:nvSpPr>
        <p:spPr>
          <a:xfrm flipV="true">
            <a:off x="15164336" y="2091792"/>
            <a:ext cx="946028" cy="871497"/>
          </a:xfrm>
          <a:prstGeom prst="line">
            <a:avLst/>
          </a:prstGeom>
          <a:ln cap="flat" w="38100">
            <a:solidFill>
              <a:srgbClr val="000000"/>
            </a:solidFill>
            <a:prstDash val="solid"/>
            <a:headEnd type="none" len="sm" w="sm"/>
            <a:tailEnd type="arrow" len="sm" w="med"/>
          </a:ln>
        </p:spPr>
      </p:sp>
      <p:sp>
        <p:nvSpPr>
          <p:cNvPr name="AutoShape 85" id="85"/>
          <p:cNvSpPr/>
          <p:nvPr/>
        </p:nvSpPr>
        <p:spPr>
          <a:xfrm flipV="true">
            <a:off x="16145939" y="2613145"/>
            <a:ext cx="1113361" cy="331530"/>
          </a:xfrm>
          <a:prstGeom prst="line">
            <a:avLst/>
          </a:prstGeom>
          <a:ln cap="flat" w="38100">
            <a:solidFill>
              <a:srgbClr val="000000"/>
            </a:solidFill>
            <a:prstDash val="solid"/>
            <a:headEnd type="none" len="sm" w="sm"/>
            <a:tailEnd type="arrow" len="sm" w="med"/>
          </a:ln>
        </p:spPr>
      </p:sp>
      <p:grpSp>
        <p:nvGrpSpPr>
          <p:cNvPr name="Group 86" id="86"/>
          <p:cNvGrpSpPr/>
          <p:nvPr/>
        </p:nvGrpSpPr>
        <p:grpSpPr>
          <a:xfrm rot="0">
            <a:off x="11402728" y="2997151"/>
            <a:ext cx="1282208" cy="730658"/>
            <a:chOff x="0" y="0"/>
            <a:chExt cx="812800" cy="463169"/>
          </a:xfrm>
        </p:grpSpPr>
        <p:sp>
          <p:nvSpPr>
            <p:cNvPr name="Freeform 87" id="87"/>
            <p:cNvSpPr/>
            <p:nvPr/>
          </p:nvSpPr>
          <p:spPr>
            <a:xfrm flipH="false" flipV="false" rot="0">
              <a:off x="0" y="0"/>
              <a:ext cx="812800" cy="463169"/>
            </a:xfrm>
            <a:custGeom>
              <a:avLst/>
              <a:gdLst/>
              <a:ahLst/>
              <a:cxnLst/>
              <a:rect r="r" b="b" t="t" l="l"/>
              <a:pathLst>
                <a:path h="463169" w="812800">
                  <a:moveTo>
                    <a:pt x="406400" y="0"/>
                  </a:moveTo>
                  <a:lnTo>
                    <a:pt x="812800" y="231585"/>
                  </a:lnTo>
                  <a:lnTo>
                    <a:pt x="406400" y="463169"/>
                  </a:lnTo>
                  <a:lnTo>
                    <a:pt x="0" y="231585"/>
                  </a:lnTo>
                  <a:lnTo>
                    <a:pt x="406400" y="0"/>
                  </a:lnTo>
                  <a:close/>
                </a:path>
              </a:pathLst>
            </a:custGeom>
            <a:solidFill>
              <a:srgbClr val="6866E1"/>
            </a:solidFill>
          </p:spPr>
        </p:sp>
        <p:sp>
          <p:nvSpPr>
            <p:cNvPr name="TextBox 88" id="88"/>
            <p:cNvSpPr txBox="true"/>
            <p:nvPr/>
          </p:nvSpPr>
          <p:spPr>
            <a:xfrm>
              <a:off x="139700" y="51032"/>
              <a:ext cx="533400" cy="332530"/>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Has</a:t>
              </a:r>
            </a:p>
          </p:txBody>
        </p:sp>
      </p:grpSp>
      <p:sp>
        <p:nvSpPr>
          <p:cNvPr name="AutoShape 89" id="89"/>
          <p:cNvSpPr/>
          <p:nvPr/>
        </p:nvSpPr>
        <p:spPr>
          <a:xfrm>
            <a:off x="9982989" y="3328497"/>
            <a:ext cx="1419078" cy="64010"/>
          </a:xfrm>
          <a:prstGeom prst="line">
            <a:avLst/>
          </a:prstGeom>
          <a:ln cap="flat" w="38100">
            <a:solidFill>
              <a:srgbClr val="000000"/>
            </a:solidFill>
            <a:prstDash val="solid"/>
            <a:headEnd type="none" len="sm" w="sm"/>
            <a:tailEnd type="none" len="sm" w="sm"/>
          </a:ln>
        </p:spPr>
      </p:sp>
      <p:sp>
        <p:nvSpPr>
          <p:cNvPr name="AutoShape 90" id="90"/>
          <p:cNvSpPr/>
          <p:nvPr/>
        </p:nvSpPr>
        <p:spPr>
          <a:xfrm>
            <a:off x="12685483" y="3343511"/>
            <a:ext cx="1708902" cy="82306"/>
          </a:xfrm>
          <a:prstGeom prst="line">
            <a:avLst/>
          </a:prstGeom>
          <a:ln cap="flat" w="38100">
            <a:solidFill>
              <a:srgbClr val="000000"/>
            </a:solidFill>
            <a:prstDash val="solid"/>
            <a:headEnd type="none" len="sm" w="sm"/>
            <a:tailEnd type="none" len="sm" w="sm"/>
          </a:ln>
        </p:spPr>
      </p:sp>
      <p:sp>
        <p:nvSpPr>
          <p:cNvPr name="TextBox 91" id="91"/>
          <p:cNvSpPr txBox="true"/>
          <p:nvPr/>
        </p:nvSpPr>
        <p:spPr>
          <a:xfrm rot="0">
            <a:off x="10673316" y="2992417"/>
            <a:ext cx="103865" cy="256234"/>
          </a:xfrm>
          <a:prstGeom prst="rect">
            <a:avLst/>
          </a:prstGeom>
        </p:spPr>
        <p:txBody>
          <a:bodyPr anchor="t" rtlCol="false" tIns="0" lIns="0" bIns="0" rIns="0">
            <a:spAutoFit/>
          </a:bodyPr>
          <a:lstStyle/>
          <a:p>
            <a:pPr algn="ctr">
              <a:lnSpc>
                <a:spcPts val="2151"/>
              </a:lnSpc>
            </a:pPr>
            <a:r>
              <a:rPr lang="en-US" sz="1537">
                <a:solidFill>
                  <a:srgbClr val="000000"/>
                </a:solidFill>
                <a:latin typeface="Canva Sans"/>
              </a:rPr>
              <a:t>1</a:t>
            </a:r>
          </a:p>
        </p:txBody>
      </p:sp>
      <p:sp>
        <p:nvSpPr>
          <p:cNvPr name="TextBox 92" id="92"/>
          <p:cNvSpPr txBox="true"/>
          <p:nvPr/>
        </p:nvSpPr>
        <p:spPr>
          <a:xfrm rot="0">
            <a:off x="13395009" y="2992417"/>
            <a:ext cx="148548" cy="256234"/>
          </a:xfrm>
          <a:prstGeom prst="rect">
            <a:avLst/>
          </a:prstGeom>
        </p:spPr>
        <p:txBody>
          <a:bodyPr anchor="t" rtlCol="false" tIns="0" lIns="0" bIns="0" rIns="0">
            <a:spAutoFit/>
          </a:bodyPr>
          <a:lstStyle/>
          <a:p>
            <a:pPr algn="ctr">
              <a:lnSpc>
                <a:spcPts val="2151"/>
              </a:lnSpc>
            </a:pPr>
            <a:r>
              <a:rPr lang="en-US" sz="1537">
                <a:solidFill>
                  <a:srgbClr val="000000"/>
                </a:solidFill>
                <a:latin typeface="Canva Sans"/>
              </a:rPr>
              <a:t>N</a:t>
            </a:r>
          </a:p>
        </p:txBody>
      </p:sp>
      <p:grpSp>
        <p:nvGrpSpPr>
          <p:cNvPr name="Group 93" id="93"/>
          <p:cNvGrpSpPr/>
          <p:nvPr/>
        </p:nvGrpSpPr>
        <p:grpSpPr>
          <a:xfrm rot="0">
            <a:off x="1936551" y="7798253"/>
            <a:ext cx="1936775" cy="574395"/>
            <a:chOff x="0" y="0"/>
            <a:chExt cx="510097" cy="151281"/>
          </a:xfrm>
        </p:grpSpPr>
        <p:sp>
          <p:nvSpPr>
            <p:cNvPr name="Freeform 94" id="94"/>
            <p:cNvSpPr/>
            <p:nvPr/>
          </p:nvSpPr>
          <p:spPr>
            <a:xfrm flipH="false" flipV="false" rot="0">
              <a:off x="0" y="0"/>
              <a:ext cx="510097" cy="151281"/>
            </a:xfrm>
            <a:custGeom>
              <a:avLst/>
              <a:gdLst/>
              <a:ahLst/>
              <a:cxnLst/>
              <a:rect r="r" b="b" t="t" l="l"/>
              <a:pathLst>
                <a:path h="151281" w="510097">
                  <a:moveTo>
                    <a:pt x="0" y="0"/>
                  </a:moveTo>
                  <a:lnTo>
                    <a:pt x="510097" y="0"/>
                  </a:lnTo>
                  <a:lnTo>
                    <a:pt x="510097" y="151281"/>
                  </a:lnTo>
                  <a:lnTo>
                    <a:pt x="0" y="151281"/>
                  </a:lnTo>
                  <a:close/>
                </a:path>
              </a:pathLst>
            </a:custGeom>
            <a:solidFill>
              <a:srgbClr val="6866E1"/>
            </a:solidFill>
          </p:spPr>
        </p:sp>
        <p:sp>
          <p:nvSpPr>
            <p:cNvPr name="TextBox 95" id="95"/>
            <p:cNvSpPr txBox="true"/>
            <p:nvPr/>
          </p:nvSpPr>
          <p:spPr>
            <a:xfrm>
              <a:off x="0" y="-38100"/>
              <a:ext cx="510097" cy="189381"/>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rPr>
                <a:t>Users</a:t>
              </a:r>
            </a:p>
          </p:txBody>
        </p:sp>
      </p:grpSp>
      <p:grpSp>
        <p:nvGrpSpPr>
          <p:cNvPr name="Group 96" id="96"/>
          <p:cNvGrpSpPr/>
          <p:nvPr/>
        </p:nvGrpSpPr>
        <p:grpSpPr>
          <a:xfrm rot="0">
            <a:off x="583145" y="7008469"/>
            <a:ext cx="887491" cy="443746"/>
            <a:chOff x="0" y="0"/>
            <a:chExt cx="812800" cy="406400"/>
          </a:xfrm>
        </p:grpSpPr>
        <p:sp>
          <p:nvSpPr>
            <p:cNvPr name="Freeform 97" id="97"/>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6866E1"/>
            </a:solidFill>
          </p:spPr>
        </p:sp>
        <p:sp>
          <p:nvSpPr>
            <p:cNvPr name="TextBox 98" id="98"/>
            <p:cNvSpPr txBox="true"/>
            <p:nvPr/>
          </p:nvSpPr>
          <p:spPr>
            <a:xfrm>
              <a:off x="0" y="-28575"/>
              <a:ext cx="812800" cy="434975"/>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UserId</a:t>
              </a:r>
            </a:p>
          </p:txBody>
        </p:sp>
      </p:grpSp>
      <p:grpSp>
        <p:nvGrpSpPr>
          <p:cNvPr name="Group 99" id="99"/>
          <p:cNvGrpSpPr/>
          <p:nvPr/>
        </p:nvGrpSpPr>
        <p:grpSpPr>
          <a:xfrm rot="0">
            <a:off x="971179" y="6371413"/>
            <a:ext cx="887491" cy="443746"/>
            <a:chOff x="0" y="0"/>
            <a:chExt cx="812800" cy="406400"/>
          </a:xfrm>
        </p:grpSpPr>
        <p:sp>
          <p:nvSpPr>
            <p:cNvPr name="Freeform 100" id="100"/>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6866E1"/>
            </a:solidFill>
          </p:spPr>
        </p:sp>
        <p:sp>
          <p:nvSpPr>
            <p:cNvPr name="TextBox 101" id="101"/>
            <p:cNvSpPr txBox="true"/>
            <p:nvPr/>
          </p:nvSpPr>
          <p:spPr>
            <a:xfrm>
              <a:off x="0" y="-28575"/>
              <a:ext cx="812800" cy="434975"/>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userName</a:t>
              </a:r>
            </a:p>
          </p:txBody>
        </p:sp>
      </p:grpSp>
      <p:grpSp>
        <p:nvGrpSpPr>
          <p:cNvPr name="Group 102" id="102"/>
          <p:cNvGrpSpPr/>
          <p:nvPr/>
        </p:nvGrpSpPr>
        <p:grpSpPr>
          <a:xfrm rot="0">
            <a:off x="1472126" y="5702987"/>
            <a:ext cx="887491" cy="443746"/>
            <a:chOff x="0" y="0"/>
            <a:chExt cx="812800" cy="406400"/>
          </a:xfrm>
        </p:grpSpPr>
        <p:sp>
          <p:nvSpPr>
            <p:cNvPr name="Freeform 103" id="103"/>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6866E1"/>
            </a:solidFill>
          </p:spPr>
        </p:sp>
        <p:sp>
          <p:nvSpPr>
            <p:cNvPr name="TextBox 104" id="104"/>
            <p:cNvSpPr txBox="true"/>
            <p:nvPr/>
          </p:nvSpPr>
          <p:spPr>
            <a:xfrm>
              <a:off x="0" y="-28575"/>
              <a:ext cx="812800" cy="434975"/>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name</a:t>
              </a:r>
            </a:p>
          </p:txBody>
        </p:sp>
      </p:grpSp>
      <p:grpSp>
        <p:nvGrpSpPr>
          <p:cNvPr name="Group 105" id="105"/>
          <p:cNvGrpSpPr/>
          <p:nvPr/>
        </p:nvGrpSpPr>
        <p:grpSpPr>
          <a:xfrm rot="0">
            <a:off x="2985834" y="5702987"/>
            <a:ext cx="887491" cy="443746"/>
            <a:chOff x="0" y="0"/>
            <a:chExt cx="812800" cy="406400"/>
          </a:xfrm>
        </p:grpSpPr>
        <p:sp>
          <p:nvSpPr>
            <p:cNvPr name="Freeform 106" id="106"/>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6866E1"/>
            </a:solidFill>
          </p:spPr>
        </p:sp>
        <p:sp>
          <p:nvSpPr>
            <p:cNvPr name="TextBox 107" id="107"/>
            <p:cNvSpPr txBox="true"/>
            <p:nvPr/>
          </p:nvSpPr>
          <p:spPr>
            <a:xfrm>
              <a:off x="0" y="-28575"/>
              <a:ext cx="812800" cy="434975"/>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email</a:t>
              </a:r>
            </a:p>
          </p:txBody>
        </p:sp>
      </p:grpSp>
      <p:grpSp>
        <p:nvGrpSpPr>
          <p:cNvPr name="Group 108" id="108"/>
          <p:cNvGrpSpPr/>
          <p:nvPr/>
        </p:nvGrpSpPr>
        <p:grpSpPr>
          <a:xfrm rot="0">
            <a:off x="3429580" y="6371413"/>
            <a:ext cx="887491" cy="443746"/>
            <a:chOff x="0" y="0"/>
            <a:chExt cx="812800" cy="406400"/>
          </a:xfrm>
        </p:grpSpPr>
        <p:sp>
          <p:nvSpPr>
            <p:cNvPr name="Freeform 109" id="109"/>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6866E1"/>
            </a:solidFill>
          </p:spPr>
        </p:sp>
        <p:sp>
          <p:nvSpPr>
            <p:cNvPr name="TextBox 110" id="110"/>
            <p:cNvSpPr txBox="true"/>
            <p:nvPr/>
          </p:nvSpPr>
          <p:spPr>
            <a:xfrm>
              <a:off x="0" y="-28575"/>
              <a:ext cx="812800" cy="434975"/>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age</a:t>
              </a:r>
            </a:p>
          </p:txBody>
        </p:sp>
      </p:grpSp>
      <p:grpSp>
        <p:nvGrpSpPr>
          <p:cNvPr name="Group 111" id="111"/>
          <p:cNvGrpSpPr/>
          <p:nvPr/>
        </p:nvGrpSpPr>
        <p:grpSpPr>
          <a:xfrm rot="0">
            <a:off x="3870661" y="7008469"/>
            <a:ext cx="887491" cy="443746"/>
            <a:chOff x="0" y="0"/>
            <a:chExt cx="812800" cy="406400"/>
          </a:xfrm>
        </p:grpSpPr>
        <p:sp>
          <p:nvSpPr>
            <p:cNvPr name="Freeform 112" id="112"/>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6866E1"/>
            </a:solidFill>
          </p:spPr>
        </p:sp>
        <p:sp>
          <p:nvSpPr>
            <p:cNvPr name="TextBox 113" id="113"/>
            <p:cNvSpPr txBox="true"/>
            <p:nvPr/>
          </p:nvSpPr>
          <p:spPr>
            <a:xfrm>
              <a:off x="0" y="-28575"/>
              <a:ext cx="812800" cy="434975"/>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phoneNum</a:t>
              </a:r>
            </a:p>
          </p:txBody>
        </p:sp>
      </p:grpSp>
      <p:grpSp>
        <p:nvGrpSpPr>
          <p:cNvPr name="Group 114" id="114"/>
          <p:cNvGrpSpPr/>
          <p:nvPr/>
        </p:nvGrpSpPr>
        <p:grpSpPr>
          <a:xfrm rot="0">
            <a:off x="2065488" y="5143500"/>
            <a:ext cx="1035896" cy="517948"/>
            <a:chOff x="0" y="0"/>
            <a:chExt cx="812800" cy="406400"/>
          </a:xfrm>
        </p:grpSpPr>
        <p:sp>
          <p:nvSpPr>
            <p:cNvPr name="Freeform 115" id="115"/>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6866E1"/>
            </a:solidFill>
          </p:spPr>
        </p:sp>
        <p:sp>
          <p:nvSpPr>
            <p:cNvPr name="TextBox 116" id="116"/>
            <p:cNvSpPr txBox="true"/>
            <p:nvPr/>
          </p:nvSpPr>
          <p:spPr>
            <a:xfrm>
              <a:off x="0" y="-28575"/>
              <a:ext cx="812800" cy="434975"/>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userPassword</a:t>
              </a:r>
            </a:p>
          </p:txBody>
        </p:sp>
      </p:grpSp>
      <p:grpSp>
        <p:nvGrpSpPr>
          <p:cNvPr name="Group 117" id="117"/>
          <p:cNvGrpSpPr/>
          <p:nvPr/>
        </p:nvGrpSpPr>
        <p:grpSpPr>
          <a:xfrm rot="0">
            <a:off x="403392" y="7766539"/>
            <a:ext cx="887491" cy="443746"/>
            <a:chOff x="0" y="0"/>
            <a:chExt cx="812800" cy="406400"/>
          </a:xfrm>
        </p:grpSpPr>
        <p:sp>
          <p:nvSpPr>
            <p:cNvPr name="Freeform 118" id="118"/>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6866E1"/>
            </a:solidFill>
          </p:spPr>
        </p:sp>
        <p:sp>
          <p:nvSpPr>
            <p:cNvPr name="TextBox 119" id="119"/>
            <p:cNvSpPr txBox="true"/>
            <p:nvPr/>
          </p:nvSpPr>
          <p:spPr>
            <a:xfrm>
              <a:off x="0" y="-28575"/>
              <a:ext cx="812800" cy="434975"/>
            </a:xfrm>
            <a:prstGeom prst="rect">
              <a:avLst/>
            </a:prstGeom>
          </p:spPr>
          <p:txBody>
            <a:bodyPr anchor="ctr" rtlCol="false" tIns="50800" lIns="50800" bIns="50800" rIns="50800"/>
            <a:lstStyle/>
            <a:p>
              <a:pPr algn="ctr">
                <a:lnSpc>
                  <a:spcPts val="1400"/>
                </a:lnSpc>
              </a:pPr>
              <a:r>
                <a:rPr lang="en-US" sz="1000" u="sng">
                  <a:solidFill>
                    <a:srgbClr val="FFFFFF"/>
                  </a:solidFill>
                  <a:latin typeface="Canva Sans"/>
                </a:rPr>
                <a:t>uId</a:t>
              </a:r>
            </a:p>
          </p:txBody>
        </p:sp>
      </p:grpSp>
      <p:grpSp>
        <p:nvGrpSpPr>
          <p:cNvPr name="Group 120" id="120"/>
          <p:cNvGrpSpPr/>
          <p:nvPr/>
        </p:nvGrpSpPr>
        <p:grpSpPr>
          <a:xfrm rot="0">
            <a:off x="0" y="5259241"/>
            <a:ext cx="887491" cy="443746"/>
            <a:chOff x="0" y="0"/>
            <a:chExt cx="812800" cy="406400"/>
          </a:xfrm>
        </p:grpSpPr>
        <p:sp>
          <p:nvSpPr>
            <p:cNvPr name="Freeform 121" id="121"/>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6866E1"/>
            </a:solidFill>
          </p:spPr>
        </p:sp>
        <p:sp>
          <p:nvSpPr>
            <p:cNvPr name="TextBox 122" id="122"/>
            <p:cNvSpPr txBox="true"/>
            <p:nvPr/>
          </p:nvSpPr>
          <p:spPr>
            <a:xfrm>
              <a:off x="0" y="-28575"/>
              <a:ext cx="812800" cy="434975"/>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firstName</a:t>
              </a:r>
            </a:p>
          </p:txBody>
        </p:sp>
      </p:grpSp>
      <p:grpSp>
        <p:nvGrpSpPr>
          <p:cNvPr name="Group 123" id="123"/>
          <p:cNvGrpSpPr/>
          <p:nvPr/>
        </p:nvGrpSpPr>
        <p:grpSpPr>
          <a:xfrm rot="0">
            <a:off x="847138" y="4632589"/>
            <a:ext cx="887491" cy="443746"/>
            <a:chOff x="0" y="0"/>
            <a:chExt cx="812800" cy="406400"/>
          </a:xfrm>
        </p:grpSpPr>
        <p:sp>
          <p:nvSpPr>
            <p:cNvPr name="Freeform 124" id="124"/>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6866E1"/>
            </a:solidFill>
          </p:spPr>
        </p:sp>
        <p:sp>
          <p:nvSpPr>
            <p:cNvPr name="TextBox 125" id="125"/>
            <p:cNvSpPr txBox="true"/>
            <p:nvPr/>
          </p:nvSpPr>
          <p:spPr>
            <a:xfrm>
              <a:off x="0" y="-28575"/>
              <a:ext cx="812800" cy="434975"/>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lastName</a:t>
              </a:r>
            </a:p>
          </p:txBody>
        </p:sp>
      </p:grpSp>
      <p:sp>
        <p:nvSpPr>
          <p:cNvPr name="AutoShape 126" id="126"/>
          <p:cNvSpPr/>
          <p:nvPr/>
        </p:nvSpPr>
        <p:spPr>
          <a:xfrm flipH="true" flipV="true">
            <a:off x="1550040" y="8085451"/>
            <a:ext cx="396186" cy="92"/>
          </a:xfrm>
          <a:prstGeom prst="line">
            <a:avLst/>
          </a:prstGeom>
          <a:ln cap="flat" w="38100">
            <a:solidFill>
              <a:srgbClr val="000000"/>
            </a:solidFill>
            <a:prstDash val="solid"/>
            <a:headEnd type="none" len="sm" w="sm"/>
            <a:tailEnd type="arrow" len="sm" w="med"/>
          </a:ln>
        </p:spPr>
      </p:sp>
      <p:sp>
        <p:nvSpPr>
          <p:cNvPr name="AutoShape 127" id="127"/>
          <p:cNvSpPr/>
          <p:nvPr/>
        </p:nvSpPr>
        <p:spPr>
          <a:xfrm flipH="true" flipV="true">
            <a:off x="1462724" y="7251563"/>
            <a:ext cx="707636" cy="514976"/>
          </a:xfrm>
          <a:prstGeom prst="line">
            <a:avLst/>
          </a:prstGeom>
          <a:ln cap="flat" w="38100">
            <a:solidFill>
              <a:srgbClr val="000000"/>
            </a:solidFill>
            <a:prstDash val="solid"/>
            <a:headEnd type="none" len="sm" w="sm"/>
            <a:tailEnd type="arrow" len="sm" w="med"/>
          </a:ln>
        </p:spPr>
      </p:sp>
      <p:sp>
        <p:nvSpPr>
          <p:cNvPr name="AutoShape 128" id="128"/>
          <p:cNvSpPr/>
          <p:nvPr/>
        </p:nvSpPr>
        <p:spPr>
          <a:xfrm flipH="true" flipV="true">
            <a:off x="1816543" y="6699962"/>
            <a:ext cx="1088395" cy="1385488"/>
          </a:xfrm>
          <a:prstGeom prst="line">
            <a:avLst/>
          </a:prstGeom>
          <a:ln cap="flat" w="38100">
            <a:solidFill>
              <a:srgbClr val="000000"/>
            </a:solidFill>
            <a:prstDash val="solid"/>
            <a:headEnd type="none" len="sm" w="sm"/>
            <a:tailEnd type="arrow" len="sm" w="med"/>
          </a:ln>
        </p:spPr>
      </p:sp>
      <p:sp>
        <p:nvSpPr>
          <p:cNvPr name="AutoShape 129" id="129"/>
          <p:cNvSpPr/>
          <p:nvPr/>
        </p:nvSpPr>
        <p:spPr>
          <a:xfrm flipH="true" flipV="true">
            <a:off x="2113440" y="6158501"/>
            <a:ext cx="791498" cy="1639752"/>
          </a:xfrm>
          <a:prstGeom prst="line">
            <a:avLst/>
          </a:prstGeom>
          <a:ln cap="flat" w="38100">
            <a:solidFill>
              <a:srgbClr val="000000"/>
            </a:solidFill>
            <a:prstDash val="solid"/>
            <a:headEnd type="none" len="sm" w="sm"/>
            <a:tailEnd type="arrow" len="sm" w="med"/>
          </a:ln>
        </p:spPr>
      </p:sp>
      <p:sp>
        <p:nvSpPr>
          <p:cNvPr name="AutoShape 130" id="130"/>
          <p:cNvSpPr/>
          <p:nvPr/>
        </p:nvSpPr>
        <p:spPr>
          <a:xfrm flipH="true" flipV="true">
            <a:off x="2557186" y="5673216"/>
            <a:ext cx="544198" cy="1778998"/>
          </a:xfrm>
          <a:prstGeom prst="line">
            <a:avLst/>
          </a:prstGeom>
          <a:ln cap="flat" w="38100">
            <a:solidFill>
              <a:srgbClr val="000000"/>
            </a:solidFill>
            <a:prstDash val="solid"/>
            <a:headEnd type="none" len="sm" w="sm"/>
            <a:tailEnd type="arrow" len="sm" w="med"/>
          </a:ln>
        </p:spPr>
      </p:sp>
      <p:sp>
        <p:nvSpPr>
          <p:cNvPr name="AutoShape 131" id="131"/>
          <p:cNvSpPr/>
          <p:nvPr/>
        </p:nvSpPr>
        <p:spPr>
          <a:xfrm flipV="true">
            <a:off x="3330178" y="6122414"/>
            <a:ext cx="24656" cy="1644125"/>
          </a:xfrm>
          <a:prstGeom prst="line">
            <a:avLst/>
          </a:prstGeom>
          <a:ln cap="flat" w="38100">
            <a:solidFill>
              <a:srgbClr val="000000"/>
            </a:solidFill>
            <a:prstDash val="solid"/>
            <a:headEnd type="none" len="sm" w="sm"/>
            <a:tailEnd type="arrow" len="sm" w="med"/>
          </a:ln>
        </p:spPr>
      </p:sp>
      <p:sp>
        <p:nvSpPr>
          <p:cNvPr name="AutoShape 132" id="132"/>
          <p:cNvSpPr/>
          <p:nvPr/>
        </p:nvSpPr>
        <p:spPr>
          <a:xfrm flipV="true">
            <a:off x="3354833" y="6826927"/>
            <a:ext cx="506328" cy="939613"/>
          </a:xfrm>
          <a:prstGeom prst="line">
            <a:avLst/>
          </a:prstGeom>
          <a:ln cap="flat" w="38100">
            <a:solidFill>
              <a:srgbClr val="000000"/>
            </a:solidFill>
            <a:prstDash val="solid"/>
            <a:headEnd type="none" len="sm" w="sm"/>
            <a:tailEnd type="arrow" len="sm" w="med"/>
          </a:ln>
        </p:spPr>
      </p:sp>
      <p:sp>
        <p:nvSpPr>
          <p:cNvPr name="AutoShape 133" id="133"/>
          <p:cNvSpPr/>
          <p:nvPr/>
        </p:nvSpPr>
        <p:spPr>
          <a:xfrm flipV="true">
            <a:off x="3429580" y="7263331"/>
            <a:ext cx="446562" cy="503208"/>
          </a:xfrm>
          <a:prstGeom prst="line">
            <a:avLst/>
          </a:prstGeom>
          <a:ln cap="flat" w="38100">
            <a:solidFill>
              <a:srgbClr val="000000"/>
            </a:solidFill>
            <a:prstDash val="solid"/>
            <a:headEnd type="none" len="sm" w="sm"/>
            <a:tailEnd type="arrow" len="sm" w="med"/>
          </a:ln>
        </p:spPr>
      </p:sp>
      <p:sp>
        <p:nvSpPr>
          <p:cNvPr name="AutoShape 134" id="134"/>
          <p:cNvSpPr/>
          <p:nvPr/>
        </p:nvSpPr>
        <p:spPr>
          <a:xfrm flipH="true" flipV="true">
            <a:off x="870727" y="5611212"/>
            <a:ext cx="679313" cy="91775"/>
          </a:xfrm>
          <a:prstGeom prst="line">
            <a:avLst/>
          </a:prstGeom>
          <a:ln cap="flat" w="38100">
            <a:solidFill>
              <a:srgbClr val="000000"/>
            </a:solidFill>
            <a:prstDash val="solid"/>
            <a:headEnd type="none" len="sm" w="sm"/>
            <a:tailEnd type="arrow" len="sm" w="med"/>
          </a:ln>
        </p:spPr>
      </p:sp>
      <p:sp>
        <p:nvSpPr>
          <p:cNvPr name="AutoShape 135" id="135"/>
          <p:cNvSpPr/>
          <p:nvPr/>
        </p:nvSpPr>
        <p:spPr>
          <a:xfrm flipH="true" flipV="true">
            <a:off x="1347131" y="5088102"/>
            <a:ext cx="568741" cy="836758"/>
          </a:xfrm>
          <a:prstGeom prst="line">
            <a:avLst/>
          </a:prstGeom>
          <a:ln cap="flat" w="38100">
            <a:solidFill>
              <a:srgbClr val="000000"/>
            </a:solidFill>
            <a:prstDash val="solid"/>
            <a:headEnd type="none" len="sm" w="sm"/>
            <a:tailEnd type="arrow" len="sm" w="med"/>
          </a:ln>
        </p:spPr>
      </p:sp>
      <p:grpSp>
        <p:nvGrpSpPr>
          <p:cNvPr name="Group 136" id="136"/>
          <p:cNvGrpSpPr/>
          <p:nvPr/>
        </p:nvGrpSpPr>
        <p:grpSpPr>
          <a:xfrm rot="0">
            <a:off x="10128229" y="7798345"/>
            <a:ext cx="1936775" cy="574395"/>
            <a:chOff x="0" y="0"/>
            <a:chExt cx="510097" cy="151281"/>
          </a:xfrm>
        </p:grpSpPr>
        <p:sp>
          <p:nvSpPr>
            <p:cNvPr name="Freeform 137" id="137"/>
            <p:cNvSpPr/>
            <p:nvPr/>
          </p:nvSpPr>
          <p:spPr>
            <a:xfrm flipH="false" flipV="false" rot="0">
              <a:off x="0" y="0"/>
              <a:ext cx="510097" cy="151281"/>
            </a:xfrm>
            <a:custGeom>
              <a:avLst/>
              <a:gdLst/>
              <a:ahLst/>
              <a:cxnLst/>
              <a:rect r="r" b="b" t="t" l="l"/>
              <a:pathLst>
                <a:path h="151281" w="510097">
                  <a:moveTo>
                    <a:pt x="0" y="0"/>
                  </a:moveTo>
                  <a:lnTo>
                    <a:pt x="510097" y="0"/>
                  </a:lnTo>
                  <a:lnTo>
                    <a:pt x="510097" y="151281"/>
                  </a:lnTo>
                  <a:lnTo>
                    <a:pt x="0" y="151281"/>
                  </a:lnTo>
                  <a:close/>
                </a:path>
              </a:pathLst>
            </a:custGeom>
            <a:solidFill>
              <a:srgbClr val="6866E1"/>
            </a:solidFill>
          </p:spPr>
        </p:sp>
        <p:sp>
          <p:nvSpPr>
            <p:cNvPr name="TextBox 138" id="138"/>
            <p:cNvSpPr txBox="true"/>
            <p:nvPr/>
          </p:nvSpPr>
          <p:spPr>
            <a:xfrm>
              <a:off x="0" y="-38100"/>
              <a:ext cx="510097" cy="189381"/>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rPr>
                <a:t>Reservation</a:t>
              </a:r>
            </a:p>
          </p:txBody>
        </p:sp>
      </p:grpSp>
      <p:grpSp>
        <p:nvGrpSpPr>
          <p:cNvPr name="Group 139" id="139"/>
          <p:cNvGrpSpPr/>
          <p:nvPr/>
        </p:nvGrpSpPr>
        <p:grpSpPr>
          <a:xfrm rot="0">
            <a:off x="11156340" y="6017739"/>
            <a:ext cx="887491" cy="444650"/>
            <a:chOff x="0" y="0"/>
            <a:chExt cx="812800" cy="407228"/>
          </a:xfrm>
        </p:grpSpPr>
        <p:sp>
          <p:nvSpPr>
            <p:cNvPr name="Freeform 140" id="140"/>
            <p:cNvSpPr/>
            <p:nvPr/>
          </p:nvSpPr>
          <p:spPr>
            <a:xfrm flipH="false" flipV="false" rot="0">
              <a:off x="0" y="0"/>
              <a:ext cx="812800" cy="407228"/>
            </a:xfrm>
            <a:custGeom>
              <a:avLst/>
              <a:gdLst/>
              <a:ahLst/>
              <a:cxnLst/>
              <a:rect r="r" b="b" t="t" l="l"/>
              <a:pathLst>
                <a:path h="407228" w="812800">
                  <a:moveTo>
                    <a:pt x="609600" y="0"/>
                  </a:moveTo>
                  <a:cubicBezTo>
                    <a:pt x="721824" y="0"/>
                    <a:pt x="812800" y="91161"/>
                    <a:pt x="812800" y="203614"/>
                  </a:cubicBezTo>
                  <a:cubicBezTo>
                    <a:pt x="812800" y="316067"/>
                    <a:pt x="721824" y="407228"/>
                    <a:pt x="609600" y="407228"/>
                  </a:cubicBezTo>
                  <a:lnTo>
                    <a:pt x="203200" y="407228"/>
                  </a:lnTo>
                  <a:cubicBezTo>
                    <a:pt x="90976" y="407228"/>
                    <a:pt x="0" y="316067"/>
                    <a:pt x="0" y="203614"/>
                  </a:cubicBezTo>
                  <a:cubicBezTo>
                    <a:pt x="0" y="91161"/>
                    <a:pt x="90976" y="0"/>
                    <a:pt x="203200" y="0"/>
                  </a:cubicBezTo>
                  <a:close/>
                </a:path>
              </a:pathLst>
            </a:custGeom>
            <a:solidFill>
              <a:srgbClr val="6866E1"/>
            </a:solidFill>
          </p:spPr>
        </p:sp>
        <p:sp>
          <p:nvSpPr>
            <p:cNvPr name="TextBox 141" id="141"/>
            <p:cNvSpPr txBox="true"/>
            <p:nvPr/>
          </p:nvSpPr>
          <p:spPr>
            <a:xfrm>
              <a:off x="0" y="-28575"/>
              <a:ext cx="812800" cy="435803"/>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pnrNumber</a:t>
              </a:r>
            </a:p>
          </p:txBody>
        </p:sp>
      </p:grpSp>
      <p:grpSp>
        <p:nvGrpSpPr>
          <p:cNvPr name="Group 142" id="142"/>
          <p:cNvGrpSpPr/>
          <p:nvPr/>
        </p:nvGrpSpPr>
        <p:grpSpPr>
          <a:xfrm rot="0">
            <a:off x="12241190" y="5388887"/>
            <a:ext cx="887491" cy="444650"/>
            <a:chOff x="0" y="0"/>
            <a:chExt cx="812800" cy="407228"/>
          </a:xfrm>
        </p:grpSpPr>
        <p:sp>
          <p:nvSpPr>
            <p:cNvPr name="Freeform 143" id="143"/>
            <p:cNvSpPr/>
            <p:nvPr/>
          </p:nvSpPr>
          <p:spPr>
            <a:xfrm flipH="false" flipV="false" rot="0">
              <a:off x="0" y="0"/>
              <a:ext cx="812800" cy="407228"/>
            </a:xfrm>
            <a:custGeom>
              <a:avLst/>
              <a:gdLst/>
              <a:ahLst/>
              <a:cxnLst/>
              <a:rect r="r" b="b" t="t" l="l"/>
              <a:pathLst>
                <a:path h="407228" w="812800">
                  <a:moveTo>
                    <a:pt x="609600" y="0"/>
                  </a:moveTo>
                  <a:cubicBezTo>
                    <a:pt x="721824" y="0"/>
                    <a:pt x="812800" y="91161"/>
                    <a:pt x="812800" y="203614"/>
                  </a:cubicBezTo>
                  <a:cubicBezTo>
                    <a:pt x="812800" y="316067"/>
                    <a:pt x="721824" y="407228"/>
                    <a:pt x="609600" y="407228"/>
                  </a:cubicBezTo>
                  <a:lnTo>
                    <a:pt x="203200" y="407228"/>
                  </a:lnTo>
                  <a:cubicBezTo>
                    <a:pt x="90976" y="407228"/>
                    <a:pt x="0" y="316067"/>
                    <a:pt x="0" y="203614"/>
                  </a:cubicBezTo>
                  <a:cubicBezTo>
                    <a:pt x="0" y="91161"/>
                    <a:pt x="90976" y="0"/>
                    <a:pt x="203200" y="0"/>
                  </a:cubicBezTo>
                  <a:close/>
                </a:path>
              </a:pathLst>
            </a:custGeom>
            <a:solidFill>
              <a:srgbClr val="6866E1"/>
            </a:solidFill>
          </p:spPr>
        </p:sp>
        <p:sp>
          <p:nvSpPr>
            <p:cNvPr name="TextBox 144" id="144"/>
            <p:cNvSpPr txBox="true"/>
            <p:nvPr/>
          </p:nvSpPr>
          <p:spPr>
            <a:xfrm>
              <a:off x="0" y="-28575"/>
              <a:ext cx="812800" cy="435803"/>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trainNumber</a:t>
              </a:r>
            </a:p>
          </p:txBody>
        </p:sp>
      </p:grpSp>
      <p:grpSp>
        <p:nvGrpSpPr>
          <p:cNvPr name="Group 145" id="145"/>
          <p:cNvGrpSpPr/>
          <p:nvPr/>
        </p:nvGrpSpPr>
        <p:grpSpPr>
          <a:xfrm rot="0">
            <a:off x="13395009" y="5402474"/>
            <a:ext cx="887491" cy="444650"/>
            <a:chOff x="0" y="0"/>
            <a:chExt cx="812800" cy="407228"/>
          </a:xfrm>
        </p:grpSpPr>
        <p:sp>
          <p:nvSpPr>
            <p:cNvPr name="Freeform 146" id="146"/>
            <p:cNvSpPr/>
            <p:nvPr/>
          </p:nvSpPr>
          <p:spPr>
            <a:xfrm flipH="false" flipV="false" rot="0">
              <a:off x="0" y="0"/>
              <a:ext cx="812800" cy="407228"/>
            </a:xfrm>
            <a:custGeom>
              <a:avLst/>
              <a:gdLst/>
              <a:ahLst/>
              <a:cxnLst/>
              <a:rect r="r" b="b" t="t" l="l"/>
              <a:pathLst>
                <a:path h="407228" w="812800">
                  <a:moveTo>
                    <a:pt x="609600" y="0"/>
                  </a:moveTo>
                  <a:cubicBezTo>
                    <a:pt x="721824" y="0"/>
                    <a:pt x="812800" y="91161"/>
                    <a:pt x="812800" y="203614"/>
                  </a:cubicBezTo>
                  <a:cubicBezTo>
                    <a:pt x="812800" y="316067"/>
                    <a:pt x="721824" y="407228"/>
                    <a:pt x="609600" y="407228"/>
                  </a:cubicBezTo>
                  <a:lnTo>
                    <a:pt x="203200" y="407228"/>
                  </a:lnTo>
                  <a:cubicBezTo>
                    <a:pt x="90976" y="407228"/>
                    <a:pt x="0" y="316067"/>
                    <a:pt x="0" y="203614"/>
                  </a:cubicBezTo>
                  <a:cubicBezTo>
                    <a:pt x="0" y="91161"/>
                    <a:pt x="90976" y="0"/>
                    <a:pt x="203200" y="0"/>
                  </a:cubicBezTo>
                  <a:close/>
                </a:path>
              </a:pathLst>
            </a:custGeom>
            <a:solidFill>
              <a:srgbClr val="6866E1"/>
            </a:solidFill>
          </p:spPr>
        </p:sp>
        <p:sp>
          <p:nvSpPr>
            <p:cNvPr name="TextBox 147" id="147"/>
            <p:cNvSpPr txBox="true"/>
            <p:nvPr/>
          </p:nvSpPr>
          <p:spPr>
            <a:xfrm>
              <a:off x="0" y="-28575"/>
              <a:ext cx="812800" cy="435803"/>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trainName</a:t>
              </a:r>
            </a:p>
          </p:txBody>
        </p:sp>
      </p:grpSp>
      <p:grpSp>
        <p:nvGrpSpPr>
          <p:cNvPr name="Group 148" id="148"/>
          <p:cNvGrpSpPr/>
          <p:nvPr/>
        </p:nvGrpSpPr>
        <p:grpSpPr>
          <a:xfrm rot="0">
            <a:off x="14122435" y="6017739"/>
            <a:ext cx="887491" cy="444650"/>
            <a:chOff x="0" y="0"/>
            <a:chExt cx="812800" cy="407228"/>
          </a:xfrm>
        </p:grpSpPr>
        <p:sp>
          <p:nvSpPr>
            <p:cNvPr name="Freeform 149" id="149"/>
            <p:cNvSpPr/>
            <p:nvPr/>
          </p:nvSpPr>
          <p:spPr>
            <a:xfrm flipH="false" flipV="false" rot="0">
              <a:off x="0" y="0"/>
              <a:ext cx="812800" cy="407228"/>
            </a:xfrm>
            <a:custGeom>
              <a:avLst/>
              <a:gdLst/>
              <a:ahLst/>
              <a:cxnLst/>
              <a:rect r="r" b="b" t="t" l="l"/>
              <a:pathLst>
                <a:path h="407228" w="812800">
                  <a:moveTo>
                    <a:pt x="609600" y="0"/>
                  </a:moveTo>
                  <a:cubicBezTo>
                    <a:pt x="721824" y="0"/>
                    <a:pt x="812800" y="91161"/>
                    <a:pt x="812800" y="203614"/>
                  </a:cubicBezTo>
                  <a:cubicBezTo>
                    <a:pt x="812800" y="316067"/>
                    <a:pt x="721824" y="407228"/>
                    <a:pt x="609600" y="407228"/>
                  </a:cubicBezTo>
                  <a:lnTo>
                    <a:pt x="203200" y="407228"/>
                  </a:lnTo>
                  <a:cubicBezTo>
                    <a:pt x="90976" y="407228"/>
                    <a:pt x="0" y="316067"/>
                    <a:pt x="0" y="203614"/>
                  </a:cubicBezTo>
                  <a:cubicBezTo>
                    <a:pt x="0" y="91161"/>
                    <a:pt x="90976" y="0"/>
                    <a:pt x="203200" y="0"/>
                  </a:cubicBezTo>
                  <a:close/>
                </a:path>
              </a:pathLst>
            </a:custGeom>
            <a:solidFill>
              <a:srgbClr val="6866E1"/>
            </a:solidFill>
          </p:spPr>
        </p:sp>
        <p:sp>
          <p:nvSpPr>
            <p:cNvPr name="TextBox 150" id="150"/>
            <p:cNvSpPr txBox="true"/>
            <p:nvPr/>
          </p:nvSpPr>
          <p:spPr>
            <a:xfrm>
              <a:off x="0" y="-28575"/>
              <a:ext cx="812800" cy="435803"/>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source</a:t>
              </a:r>
            </a:p>
          </p:txBody>
        </p:sp>
      </p:grpSp>
      <p:grpSp>
        <p:nvGrpSpPr>
          <p:cNvPr name="Group 151" id="151"/>
          <p:cNvGrpSpPr/>
          <p:nvPr/>
        </p:nvGrpSpPr>
        <p:grpSpPr>
          <a:xfrm rot="0">
            <a:off x="14566181" y="6592825"/>
            <a:ext cx="887491" cy="444650"/>
            <a:chOff x="0" y="0"/>
            <a:chExt cx="812800" cy="407228"/>
          </a:xfrm>
        </p:grpSpPr>
        <p:sp>
          <p:nvSpPr>
            <p:cNvPr name="Freeform 152" id="152"/>
            <p:cNvSpPr/>
            <p:nvPr/>
          </p:nvSpPr>
          <p:spPr>
            <a:xfrm flipH="false" flipV="false" rot="0">
              <a:off x="0" y="0"/>
              <a:ext cx="812800" cy="407228"/>
            </a:xfrm>
            <a:custGeom>
              <a:avLst/>
              <a:gdLst/>
              <a:ahLst/>
              <a:cxnLst/>
              <a:rect r="r" b="b" t="t" l="l"/>
              <a:pathLst>
                <a:path h="407228" w="812800">
                  <a:moveTo>
                    <a:pt x="609600" y="0"/>
                  </a:moveTo>
                  <a:cubicBezTo>
                    <a:pt x="721824" y="0"/>
                    <a:pt x="812800" y="91161"/>
                    <a:pt x="812800" y="203614"/>
                  </a:cubicBezTo>
                  <a:cubicBezTo>
                    <a:pt x="812800" y="316067"/>
                    <a:pt x="721824" y="407228"/>
                    <a:pt x="609600" y="407228"/>
                  </a:cubicBezTo>
                  <a:lnTo>
                    <a:pt x="203200" y="407228"/>
                  </a:lnTo>
                  <a:cubicBezTo>
                    <a:pt x="90976" y="407228"/>
                    <a:pt x="0" y="316067"/>
                    <a:pt x="0" y="203614"/>
                  </a:cubicBezTo>
                  <a:cubicBezTo>
                    <a:pt x="0" y="91161"/>
                    <a:pt x="90976" y="0"/>
                    <a:pt x="203200" y="0"/>
                  </a:cubicBezTo>
                  <a:close/>
                </a:path>
              </a:pathLst>
            </a:custGeom>
            <a:solidFill>
              <a:srgbClr val="6866E1"/>
            </a:solidFill>
          </p:spPr>
        </p:sp>
        <p:sp>
          <p:nvSpPr>
            <p:cNvPr name="TextBox 153" id="153"/>
            <p:cNvSpPr txBox="true"/>
            <p:nvPr/>
          </p:nvSpPr>
          <p:spPr>
            <a:xfrm>
              <a:off x="0" y="-28575"/>
              <a:ext cx="812800" cy="435803"/>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dest</a:t>
              </a:r>
            </a:p>
          </p:txBody>
        </p:sp>
      </p:grpSp>
      <p:grpSp>
        <p:nvGrpSpPr>
          <p:cNvPr name="Group 154" id="154"/>
          <p:cNvGrpSpPr/>
          <p:nvPr/>
        </p:nvGrpSpPr>
        <p:grpSpPr>
          <a:xfrm rot="0">
            <a:off x="13678689" y="9167052"/>
            <a:ext cx="1109345" cy="444650"/>
            <a:chOff x="0" y="0"/>
            <a:chExt cx="1015982" cy="407228"/>
          </a:xfrm>
        </p:grpSpPr>
        <p:sp>
          <p:nvSpPr>
            <p:cNvPr name="Freeform 155" id="155"/>
            <p:cNvSpPr/>
            <p:nvPr/>
          </p:nvSpPr>
          <p:spPr>
            <a:xfrm flipH="false" flipV="false" rot="0">
              <a:off x="0" y="0"/>
              <a:ext cx="1015982" cy="407228"/>
            </a:xfrm>
            <a:custGeom>
              <a:avLst/>
              <a:gdLst/>
              <a:ahLst/>
              <a:cxnLst/>
              <a:rect r="r" b="b" t="t" l="l"/>
              <a:pathLst>
                <a:path h="407228" w="1015982">
                  <a:moveTo>
                    <a:pt x="812782" y="0"/>
                  </a:moveTo>
                  <a:cubicBezTo>
                    <a:pt x="925006" y="0"/>
                    <a:pt x="1015982" y="91161"/>
                    <a:pt x="1015982" y="203614"/>
                  </a:cubicBezTo>
                  <a:cubicBezTo>
                    <a:pt x="1015982" y="316067"/>
                    <a:pt x="925006" y="407228"/>
                    <a:pt x="812782" y="407228"/>
                  </a:cubicBezTo>
                  <a:lnTo>
                    <a:pt x="203200" y="407228"/>
                  </a:lnTo>
                  <a:cubicBezTo>
                    <a:pt x="90976" y="407228"/>
                    <a:pt x="0" y="316067"/>
                    <a:pt x="0" y="203614"/>
                  </a:cubicBezTo>
                  <a:cubicBezTo>
                    <a:pt x="0" y="91161"/>
                    <a:pt x="90976" y="0"/>
                    <a:pt x="203200" y="0"/>
                  </a:cubicBezTo>
                  <a:close/>
                </a:path>
              </a:pathLst>
            </a:custGeom>
            <a:solidFill>
              <a:srgbClr val="6866E1"/>
            </a:solidFill>
          </p:spPr>
        </p:sp>
        <p:sp>
          <p:nvSpPr>
            <p:cNvPr name="TextBox 156" id="156"/>
            <p:cNvSpPr txBox="true"/>
            <p:nvPr/>
          </p:nvSpPr>
          <p:spPr>
            <a:xfrm>
              <a:off x="0" y="-28575"/>
              <a:ext cx="1015982" cy="435803"/>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numberOfSeats</a:t>
              </a:r>
            </a:p>
          </p:txBody>
        </p:sp>
      </p:grpSp>
      <p:grpSp>
        <p:nvGrpSpPr>
          <p:cNvPr name="Group 157" id="157"/>
          <p:cNvGrpSpPr/>
          <p:nvPr/>
        </p:nvGrpSpPr>
        <p:grpSpPr>
          <a:xfrm rot="0">
            <a:off x="15038001" y="7863126"/>
            <a:ext cx="887491" cy="444650"/>
            <a:chOff x="0" y="0"/>
            <a:chExt cx="812800" cy="407228"/>
          </a:xfrm>
        </p:grpSpPr>
        <p:sp>
          <p:nvSpPr>
            <p:cNvPr name="Freeform 158" id="158"/>
            <p:cNvSpPr/>
            <p:nvPr/>
          </p:nvSpPr>
          <p:spPr>
            <a:xfrm flipH="false" flipV="false" rot="0">
              <a:off x="0" y="0"/>
              <a:ext cx="812800" cy="407228"/>
            </a:xfrm>
            <a:custGeom>
              <a:avLst/>
              <a:gdLst/>
              <a:ahLst/>
              <a:cxnLst/>
              <a:rect r="r" b="b" t="t" l="l"/>
              <a:pathLst>
                <a:path h="407228" w="812800">
                  <a:moveTo>
                    <a:pt x="609600" y="0"/>
                  </a:moveTo>
                  <a:cubicBezTo>
                    <a:pt x="721824" y="0"/>
                    <a:pt x="812800" y="91161"/>
                    <a:pt x="812800" y="203614"/>
                  </a:cubicBezTo>
                  <a:cubicBezTo>
                    <a:pt x="812800" y="316067"/>
                    <a:pt x="721824" y="407228"/>
                    <a:pt x="609600" y="407228"/>
                  </a:cubicBezTo>
                  <a:lnTo>
                    <a:pt x="203200" y="407228"/>
                  </a:lnTo>
                  <a:cubicBezTo>
                    <a:pt x="90976" y="407228"/>
                    <a:pt x="0" y="316067"/>
                    <a:pt x="0" y="203614"/>
                  </a:cubicBezTo>
                  <a:cubicBezTo>
                    <a:pt x="0" y="91161"/>
                    <a:pt x="90976" y="0"/>
                    <a:pt x="203200" y="0"/>
                  </a:cubicBezTo>
                  <a:close/>
                </a:path>
              </a:pathLst>
            </a:custGeom>
            <a:solidFill>
              <a:srgbClr val="6866E1"/>
            </a:solidFill>
          </p:spPr>
        </p:sp>
        <p:sp>
          <p:nvSpPr>
            <p:cNvPr name="TextBox 159" id="159"/>
            <p:cNvSpPr txBox="true"/>
            <p:nvPr/>
          </p:nvSpPr>
          <p:spPr>
            <a:xfrm>
              <a:off x="0" y="-28575"/>
              <a:ext cx="812800" cy="435803"/>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time</a:t>
              </a:r>
            </a:p>
          </p:txBody>
        </p:sp>
      </p:grpSp>
      <p:grpSp>
        <p:nvGrpSpPr>
          <p:cNvPr name="Group 160" id="160"/>
          <p:cNvGrpSpPr/>
          <p:nvPr/>
        </p:nvGrpSpPr>
        <p:grpSpPr>
          <a:xfrm rot="0">
            <a:off x="14566181" y="8494164"/>
            <a:ext cx="887491" cy="444650"/>
            <a:chOff x="0" y="0"/>
            <a:chExt cx="812800" cy="407228"/>
          </a:xfrm>
        </p:grpSpPr>
        <p:sp>
          <p:nvSpPr>
            <p:cNvPr name="Freeform 161" id="161"/>
            <p:cNvSpPr/>
            <p:nvPr/>
          </p:nvSpPr>
          <p:spPr>
            <a:xfrm flipH="false" flipV="false" rot="0">
              <a:off x="0" y="0"/>
              <a:ext cx="812800" cy="407228"/>
            </a:xfrm>
            <a:custGeom>
              <a:avLst/>
              <a:gdLst/>
              <a:ahLst/>
              <a:cxnLst/>
              <a:rect r="r" b="b" t="t" l="l"/>
              <a:pathLst>
                <a:path h="407228" w="812800">
                  <a:moveTo>
                    <a:pt x="609600" y="0"/>
                  </a:moveTo>
                  <a:cubicBezTo>
                    <a:pt x="721824" y="0"/>
                    <a:pt x="812800" y="91161"/>
                    <a:pt x="812800" y="203614"/>
                  </a:cubicBezTo>
                  <a:cubicBezTo>
                    <a:pt x="812800" y="316067"/>
                    <a:pt x="721824" y="407228"/>
                    <a:pt x="609600" y="407228"/>
                  </a:cubicBezTo>
                  <a:lnTo>
                    <a:pt x="203200" y="407228"/>
                  </a:lnTo>
                  <a:cubicBezTo>
                    <a:pt x="90976" y="407228"/>
                    <a:pt x="0" y="316067"/>
                    <a:pt x="0" y="203614"/>
                  </a:cubicBezTo>
                  <a:cubicBezTo>
                    <a:pt x="0" y="91161"/>
                    <a:pt x="90976" y="0"/>
                    <a:pt x="203200" y="0"/>
                  </a:cubicBezTo>
                  <a:close/>
                </a:path>
              </a:pathLst>
            </a:custGeom>
            <a:solidFill>
              <a:srgbClr val="6866E1"/>
            </a:solidFill>
          </p:spPr>
        </p:sp>
        <p:sp>
          <p:nvSpPr>
            <p:cNvPr name="TextBox 162" id="162"/>
            <p:cNvSpPr txBox="true"/>
            <p:nvPr/>
          </p:nvSpPr>
          <p:spPr>
            <a:xfrm>
              <a:off x="0" y="-28575"/>
              <a:ext cx="812800" cy="435803"/>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classtype</a:t>
              </a:r>
            </a:p>
          </p:txBody>
        </p:sp>
      </p:grpSp>
      <p:grpSp>
        <p:nvGrpSpPr>
          <p:cNvPr name="Group 163" id="163"/>
          <p:cNvGrpSpPr/>
          <p:nvPr/>
        </p:nvGrpSpPr>
        <p:grpSpPr>
          <a:xfrm rot="0">
            <a:off x="10652871" y="6592825"/>
            <a:ext cx="887491" cy="444650"/>
            <a:chOff x="0" y="0"/>
            <a:chExt cx="812800" cy="407228"/>
          </a:xfrm>
        </p:grpSpPr>
        <p:sp>
          <p:nvSpPr>
            <p:cNvPr name="Freeform 164" id="164"/>
            <p:cNvSpPr/>
            <p:nvPr/>
          </p:nvSpPr>
          <p:spPr>
            <a:xfrm flipH="false" flipV="false" rot="0">
              <a:off x="0" y="0"/>
              <a:ext cx="812800" cy="407228"/>
            </a:xfrm>
            <a:custGeom>
              <a:avLst/>
              <a:gdLst/>
              <a:ahLst/>
              <a:cxnLst/>
              <a:rect r="r" b="b" t="t" l="l"/>
              <a:pathLst>
                <a:path h="407228" w="812800">
                  <a:moveTo>
                    <a:pt x="609600" y="0"/>
                  </a:moveTo>
                  <a:cubicBezTo>
                    <a:pt x="721824" y="0"/>
                    <a:pt x="812800" y="91161"/>
                    <a:pt x="812800" y="203614"/>
                  </a:cubicBezTo>
                  <a:cubicBezTo>
                    <a:pt x="812800" y="316067"/>
                    <a:pt x="721824" y="407228"/>
                    <a:pt x="609600" y="407228"/>
                  </a:cubicBezTo>
                  <a:lnTo>
                    <a:pt x="203200" y="407228"/>
                  </a:lnTo>
                  <a:cubicBezTo>
                    <a:pt x="90976" y="407228"/>
                    <a:pt x="0" y="316067"/>
                    <a:pt x="0" y="203614"/>
                  </a:cubicBezTo>
                  <a:cubicBezTo>
                    <a:pt x="0" y="91161"/>
                    <a:pt x="90976" y="0"/>
                    <a:pt x="203200" y="0"/>
                  </a:cubicBezTo>
                  <a:close/>
                </a:path>
              </a:pathLst>
            </a:custGeom>
            <a:solidFill>
              <a:srgbClr val="6866E1"/>
            </a:solidFill>
          </p:spPr>
        </p:sp>
        <p:sp>
          <p:nvSpPr>
            <p:cNvPr name="TextBox 165" id="165"/>
            <p:cNvSpPr txBox="true"/>
            <p:nvPr/>
          </p:nvSpPr>
          <p:spPr>
            <a:xfrm>
              <a:off x="0" y="-28575"/>
              <a:ext cx="812800" cy="435803"/>
            </a:xfrm>
            <a:prstGeom prst="rect">
              <a:avLst/>
            </a:prstGeom>
          </p:spPr>
          <p:txBody>
            <a:bodyPr anchor="ctr" rtlCol="false" tIns="50800" lIns="50800" bIns="50800" rIns="50800"/>
            <a:lstStyle/>
            <a:p>
              <a:pPr algn="ctr">
                <a:lnSpc>
                  <a:spcPts val="1400"/>
                </a:lnSpc>
              </a:pPr>
              <a:r>
                <a:rPr lang="en-US" sz="1000" u="sng">
                  <a:solidFill>
                    <a:srgbClr val="FFFFFF"/>
                  </a:solidFill>
                  <a:latin typeface="Canva Sans"/>
                </a:rPr>
                <a:t>rId</a:t>
              </a:r>
            </a:p>
          </p:txBody>
        </p:sp>
      </p:grpSp>
      <p:grpSp>
        <p:nvGrpSpPr>
          <p:cNvPr name="Group 166" id="166"/>
          <p:cNvGrpSpPr/>
          <p:nvPr/>
        </p:nvGrpSpPr>
        <p:grpSpPr>
          <a:xfrm rot="0">
            <a:off x="12447606" y="9167052"/>
            <a:ext cx="887491" cy="444650"/>
            <a:chOff x="0" y="0"/>
            <a:chExt cx="812800" cy="407228"/>
          </a:xfrm>
        </p:grpSpPr>
        <p:sp>
          <p:nvSpPr>
            <p:cNvPr name="Freeform 167" id="167"/>
            <p:cNvSpPr/>
            <p:nvPr/>
          </p:nvSpPr>
          <p:spPr>
            <a:xfrm flipH="false" flipV="false" rot="0">
              <a:off x="0" y="0"/>
              <a:ext cx="812800" cy="407228"/>
            </a:xfrm>
            <a:custGeom>
              <a:avLst/>
              <a:gdLst/>
              <a:ahLst/>
              <a:cxnLst/>
              <a:rect r="r" b="b" t="t" l="l"/>
              <a:pathLst>
                <a:path h="407228" w="812800">
                  <a:moveTo>
                    <a:pt x="609600" y="0"/>
                  </a:moveTo>
                  <a:cubicBezTo>
                    <a:pt x="721824" y="0"/>
                    <a:pt x="812800" y="91161"/>
                    <a:pt x="812800" y="203614"/>
                  </a:cubicBezTo>
                  <a:cubicBezTo>
                    <a:pt x="812800" y="316067"/>
                    <a:pt x="721824" y="407228"/>
                    <a:pt x="609600" y="407228"/>
                  </a:cubicBezTo>
                  <a:lnTo>
                    <a:pt x="203200" y="407228"/>
                  </a:lnTo>
                  <a:cubicBezTo>
                    <a:pt x="90976" y="407228"/>
                    <a:pt x="0" y="316067"/>
                    <a:pt x="0" y="203614"/>
                  </a:cubicBezTo>
                  <a:cubicBezTo>
                    <a:pt x="0" y="91161"/>
                    <a:pt x="90976" y="0"/>
                    <a:pt x="203200" y="0"/>
                  </a:cubicBezTo>
                  <a:close/>
                </a:path>
              </a:pathLst>
            </a:custGeom>
            <a:solidFill>
              <a:srgbClr val="6866E1"/>
            </a:solidFill>
          </p:spPr>
        </p:sp>
        <p:sp>
          <p:nvSpPr>
            <p:cNvPr name="TextBox 168" id="168"/>
            <p:cNvSpPr txBox="true"/>
            <p:nvPr/>
          </p:nvSpPr>
          <p:spPr>
            <a:xfrm>
              <a:off x="0" y="-28575"/>
              <a:ext cx="812800" cy="435803"/>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totalCost</a:t>
              </a:r>
            </a:p>
          </p:txBody>
        </p:sp>
      </p:grpSp>
      <p:grpSp>
        <p:nvGrpSpPr>
          <p:cNvPr name="Group 169" id="169"/>
          <p:cNvGrpSpPr/>
          <p:nvPr/>
        </p:nvGrpSpPr>
        <p:grpSpPr>
          <a:xfrm rot="0">
            <a:off x="15164336" y="7227975"/>
            <a:ext cx="1204902" cy="467157"/>
            <a:chOff x="0" y="0"/>
            <a:chExt cx="1050332" cy="407228"/>
          </a:xfrm>
        </p:grpSpPr>
        <p:sp>
          <p:nvSpPr>
            <p:cNvPr name="Freeform 170" id="170"/>
            <p:cNvSpPr/>
            <p:nvPr/>
          </p:nvSpPr>
          <p:spPr>
            <a:xfrm flipH="false" flipV="false" rot="0">
              <a:off x="0" y="0"/>
              <a:ext cx="1050332" cy="407228"/>
            </a:xfrm>
            <a:custGeom>
              <a:avLst/>
              <a:gdLst/>
              <a:ahLst/>
              <a:cxnLst/>
              <a:rect r="r" b="b" t="t" l="l"/>
              <a:pathLst>
                <a:path h="407228" w="1050332">
                  <a:moveTo>
                    <a:pt x="847132" y="0"/>
                  </a:moveTo>
                  <a:cubicBezTo>
                    <a:pt x="959357" y="0"/>
                    <a:pt x="1050332" y="91161"/>
                    <a:pt x="1050332" y="203614"/>
                  </a:cubicBezTo>
                  <a:cubicBezTo>
                    <a:pt x="1050332" y="316067"/>
                    <a:pt x="959357" y="407228"/>
                    <a:pt x="847132" y="407228"/>
                  </a:cubicBezTo>
                  <a:lnTo>
                    <a:pt x="203200" y="407228"/>
                  </a:lnTo>
                  <a:cubicBezTo>
                    <a:pt x="90976" y="407228"/>
                    <a:pt x="0" y="316067"/>
                    <a:pt x="0" y="203614"/>
                  </a:cubicBezTo>
                  <a:cubicBezTo>
                    <a:pt x="0" y="91161"/>
                    <a:pt x="90976" y="0"/>
                    <a:pt x="203200" y="0"/>
                  </a:cubicBezTo>
                  <a:close/>
                </a:path>
              </a:pathLst>
            </a:custGeom>
            <a:solidFill>
              <a:srgbClr val="6866E1"/>
            </a:solidFill>
          </p:spPr>
        </p:sp>
        <p:sp>
          <p:nvSpPr>
            <p:cNvPr name="TextBox 171" id="171"/>
            <p:cNvSpPr txBox="true"/>
            <p:nvPr/>
          </p:nvSpPr>
          <p:spPr>
            <a:xfrm>
              <a:off x="0" y="-28575"/>
              <a:ext cx="1050332" cy="435803"/>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dateOfJourney</a:t>
              </a:r>
            </a:p>
          </p:txBody>
        </p:sp>
      </p:grpSp>
      <p:sp>
        <p:nvSpPr>
          <p:cNvPr name="AutoShape 172" id="172"/>
          <p:cNvSpPr/>
          <p:nvPr/>
        </p:nvSpPr>
        <p:spPr>
          <a:xfrm flipH="true" flipV="true">
            <a:off x="11107826" y="7052878"/>
            <a:ext cx="294901" cy="713661"/>
          </a:xfrm>
          <a:prstGeom prst="line">
            <a:avLst/>
          </a:prstGeom>
          <a:ln cap="flat" w="38100">
            <a:solidFill>
              <a:srgbClr val="000000"/>
            </a:solidFill>
            <a:prstDash val="solid"/>
            <a:headEnd type="none" len="sm" w="sm"/>
            <a:tailEnd type="arrow" len="sm" w="med"/>
          </a:ln>
        </p:spPr>
      </p:sp>
      <p:sp>
        <p:nvSpPr>
          <p:cNvPr name="AutoShape 173" id="173"/>
          <p:cNvSpPr/>
          <p:nvPr/>
        </p:nvSpPr>
        <p:spPr>
          <a:xfrm flipH="true" flipV="true">
            <a:off x="11617692" y="6458320"/>
            <a:ext cx="165905" cy="1340025"/>
          </a:xfrm>
          <a:prstGeom prst="line">
            <a:avLst/>
          </a:prstGeom>
          <a:ln cap="flat" w="38100">
            <a:solidFill>
              <a:srgbClr val="000000"/>
            </a:solidFill>
            <a:prstDash val="solid"/>
            <a:headEnd type="none" len="sm" w="sm"/>
            <a:tailEnd type="arrow" len="sm" w="med"/>
          </a:ln>
        </p:spPr>
      </p:sp>
      <p:sp>
        <p:nvSpPr>
          <p:cNvPr name="AutoShape 174" id="174"/>
          <p:cNvSpPr/>
          <p:nvPr/>
        </p:nvSpPr>
        <p:spPr>
          <a:xfrm flipV="true">
            <a:off x="12043832" y="5835878"/>
            <a:ext cx="660009" cy="1859255"/>
          </a:xfrm>
          <a:prstGeom prst="line">
            <a:avLst/>
          </a:prstGeom>
          <a:ln cap="flat" w="38100">
            <a:solidFill>
              <a:srgbClr val="000000"/>
            </a:solidFill>
            <a:prstDash val="solid"/>
            <a:headEnd type="none" len="sm" w="sm"/>
            <a:tailEnd type="arrow" len="sm" w="med"/>
          </a:ln>
        </p:spPr>
      </p:sp>
      <p:sp>
        <p:nvSpPr>
          <p:cNvPr name="AutoShape 175" id="175"/>
          <p:cNvSpPr/>
          <p:nvPr/>
        </p:nvSpPr>
        <p:spPr>
          <a:xfrm flipV="true">
            <a:off x="12447606" y="5849465"/>
            <a:ext cx="1148130" cy="2236078"/>
          </a:xfrm>
          <a:prstGeom prst="line">
            <a:avLst/>
          </a:prstGeom>
          <a:ln cap="flat" w="38100">
            <a:solidFill>
              <a:srgbClr val="000000"/>
            </a:solidFill>
            <a:prstDash val="solid"/>
            <a:headEnd type="none" len="sm" w="sm"/>
            <a:tailEnd type="arrow" len="sm" w="med"/>
          </a:ln>
        </p:spPr>
      </p:sp>
      <p:sp>
        <p:nvSpPr>
          <p:cNvPr name="AutoShape 176" id="176"/>
          <p:cNvSpPr/>
          <p:nvPr/>
        </p:nvSpPr>
        <p:spPr>
          <a:xfrm flipV="true">
            <a:off x="12447606" y="6460661"/>
            <a:ext cx="1933763" cy="1624790"/>
          </a:xfrm>
          <a:prstGeom prst="line">
            <a:avLst/>
          </a:prstGeom>
          <a:ln cap="flat" w="38100">
            <a:solidFill>
              <a:srgbClr val="000000"/>
            </a:solidFill>
            <a:prstDash val="solid"/>
            <a:headEnd type="none" len="sm" w="sm"/>
            <a:tailEnd type="arrow" len="sm" w="med"/>
          </a:ln>
        </p:spPr>
      </p:sp>
      <p:sp>
        <p:nvSpPr>
          <p:cNvPr name="AutoShape 177" id="177"/>
          <p:cNvSpPr/>
          <p:nvPr/>
        </p:nvSpPr>
        <p:spPr>
          <a:xfrm flipV="true">
            <a:off x="12447606" y="6817491"/>
            <a:ext cx="2137480" cy="1267960"/>
          </a:xfrm>
          <a:prstGeom prst="line">
            <a:avLst/>
          </a:prstGeom>
          <a:ln cap="flat" w="38100">
            <a:solidFill>
              <a:srgbClr val="000000"/>
            </a:solidFill>
            <a:prstDash val="solid"/>
            <a:headEnd type="none" len="sm" w="sm"/>
            <a:tailEnd type="arrow" len="sm" w="med"/>
          </a:ln>
        </p:spPr>
      </p:sp>
      <p:sp>
        <p:nvSpPr>
          <p:cNvPr name="AutoShape 178" id="178"/>
          <p:cNvSpPr/>
          <p:nvPr/>
        </p:nvSpPr>
        <p:spPr>
          <a:xfrm flipV="true">
            <a:off x="12241190" y="7463895"/>
            <a:ext cx="2942052" cy="746390"/>
          </a:xfrm>
          <a:prstGeom prst="line">
            <a:avLst/>
          </a:prstGeom>
          <a:ln cap="flat" w="38100">
            <a:solidFill>
              <a:srgbClr val="000000"/>
            </a:solidFill>
            <a:prstDash val="solid"/>
            <a:headEnd type="none" len="sm" w="sm"/>
            <a:tailEnd type="arrow" len="sm" w="med"/>
          </a:ln>
        </p:spPr>
      </p:sp>
      <p:sp>
        <p:nvSpPr>
          <p:cNvPr name="AutoShape 179" id="179"/>
          <p:cNvSpPr/>
          <p:nvPr/>
        </p:nvSpPr>
        <p:spPr>
          <a:xfrm flipV="true">
            <a:off x="12241190" y="8087791"/>
            <a:ext cx="2815717" cy="122494"/>
          </a:xfrm>
          <a:prstGeom prst="line">
            <a:avLst/>
          </a:prstGeom>
          <a:ln cap="flat" w="38100">
            <a:solidFill>
              <a:srgbClr val="000000"/>
            </a:solidFill>
            <a:prstDash val="solid"/>
            <a:headEnd type="none" len="sm" w="sm"/>
            <a:tailEnd type="arrow" len="sm" w="med"/>
          </a:ln>
        </p:spPr>
      </p:sp>
      <p:sp>
        <p:nvSpPr>
          <p:cNvPr name="AutoShape 180" id="180"/>
          <p:cNvSpPr/>
          <p:nvPr/>
        </p:nvSpPr>
        <p:spPr>
          <a:xfrm>
            <a:off x="12241190" y="8307776"/>
            <a:ext cx="2343897" cy="411589"/>
          </a:xfrm>
          <a:prstGeom prst="line">
            <a:avLst/>
          </a:prstGeom>
          <a:ln cap="flat" w="38100">
            <a:solidFill>
              <a:srgbClr val="000000"/>
            </a:solidFill>
            <a:prstDash val="solid"/>
            <a:headEnd type="none" len="sm" w="sm"/>
            <a:tailEnd type="arrow" len="sm" w="med"/>
          </a:ln>
        </p:spPr>
      </p:sp>
      <p:sp>
        <p:nvSpPr>
          <p:cNvPr name="AutoShape 181" id="181"/>
          <p:cNvSpPr/>
          <p:nvPr/>
        </p:nvSpPr>
        <p:spPr>
          <a:xfrm>
            <a:off x="12241190" y="8210285"/>
            <a:ext cx="1992172" cy="956767"/>
          </a:xfrm>
          <a:prstGeom prst="line">
            <a:avLst/>
          </a:prstGeom>
          <a:ln cap="flat" w="38100">
            <a:solidFill>
              <a:srgbClr val="000000"/>
            </a:solidFill>
            <a:prstDash val="solid"/>
            <a:headEnd type="none" len="sm" w="sm"/>
            <a:tailEnd type="arrow" len="sm" w="med"/>
          </a:ln>
        </p:spPr>
      </p:sp>
      <p:sp>
        <p:nvSpPr>
          <p:cNvPr name="AutoShape 182" id="182"/>
          <p:cNvSpPr/>
          <p:nvPr/>
        </p:nvSpPr>
        <p:spPr>
          <a:xfrm>
            <a:off x="12047126" y="8063812"/>
            <a:ext cx="1081555" cy="1103240"/>
          </a:xfrm>
          <a:prstGeom prst="line">
            <a:avLst/>
          </a:prstGeom>
          <a:ln cap="flat" w="38100">
            <a:solidFill>
              <a:srgbClr val="000000"/>
            </a:solidFill>
            <a:prstDash val="solid"/>
            <a:headEnd type="none" len="sm" w="sm"/>
            <a:tailEnd type="arrow" len="sm" w="med"/>
          </a:ln>
        </p:spPr>
      </p:sp>
      <p:grpSp>
        <p:nvGrpSpPr>
          <p:cNvPr name="Group 183" id="183"/>
          <p:cNvGrpSpPr/>
          <p:nvPr/>
        </p:nvGrpSpPr>
        <p:grpSpPr>
          <a:xfrm rot="0">
            <a:off x="8309161" y="5143500"/>
            <a:ext cx="1282208" cy="730658"/>
            <a:chOff x="0" y="0"/>
            <a:chExt cx="812800" cy="463169"/>
          </a:xfrm>
        </p:grpSpPr>
        <p:sp>
          <p:nvSpPr>
            <p:cNvPr name="Freeform 184" id="184"/>
            <p:cNvSpPr/>
            <p:nvPr/>
          </p:nvSpPr>
          <p:spPr>
            <a:xfrm flipH="false" flipV="false" rot="0">
              <a:off x="0" y="0"/>
              <a:ext cx="812800" cy="463169"/>
            </a:xfrm>
            <a:custGeom>
              <a:avLst/>
              <a:gdLst/>
              <a:ahLst/>
              <a:cxnLst/>
              <a:rect r="r" b="b" t="t" l="l"/>
              <a:pathLst>
                <a:path h="463169" w="812800">
                  <a:moveTo>
                    <a:pt x="406400" y="0"/>
                  </a:moveTo>
                  <a:lnTo>
                    <a:pt x="812800" y="231585"/>
                  </a:lnTo>
                  <a:lnTo>
                    <a:pt x="406400" y="463169"/>
                  </a:lnTo>
                  <a:lnTo>
                    <a:pt x="0" y="231585"/>
                  </a:lnTo>
                  <a:lnTo>
                    <a:pt x="406400" y="0"/>
                  </a:lnTo>
                  <a:close/>
                </a:path>
              </a:pathLst>
            </a:custGeom>
            <a:solidFill>
              <a:srgbClr val="6866E1"/>
            </a:solidFill>
          </p:spPr>
        </p:sp>
        <p:sp>
          <p:nvSpPr>
            <p:cNvPr name="TextBox 185" id="185"/>
            <p:cNvSpPr txBox="true"/>
            <p:nvPr/>
          </p:nvSpPr>
          <p:spPr>
            <a:xfrm>
              <a:off x="139700" y="51032"/>
              <a:ext cx="533400" cy="332530"/>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reserves</a:t>
              </a:r>
            </a:p>
          </p:txBody>
        </p:sp>
      </p:grpSp>
      <p:grpSp>
        <p:nvGrpSpPr>
          <p:cNvPr name="Group 186" id="186"/>
          <p:cNvGrpSpPr/>
          <p:nvPr/>
        </p:nvGrpSpPr>
        <p:grpSpPr>
          <a:xfrm rot="0">
            <a:off x="6339479" y="7798253"/>
            <a:ext cx="1282208" cy="730658"/>
            <a:chOff x="0" y="0"/>
            <a:chExt cx="812800" cy="463169"/>
          </a:xfrm>
        </p:grpSpPr>
        <p:sp>
          <p:nvSpPr>
            <p:cNvPr name="Freeform 187" id="187"/>
            <p:cNvSpPr/>
            <p:nvPr/>
          </p:nvSpPr>
          <p:spPr>
            <a:xfrm flipH="false" flipV="false" rot="0">
              <a:off x="0" y="0"/>
              <a:ext cx="812800" cy="463169"/>
            </a:xfrm>
            <a:custGeom>
              <a:avLst/>
              <a:gdLst/>
              <a:ahLst/>
              <a:cxnLst/>
              <a:rect r="r" b="b" t="t" l="l"/>
              <a:pathLst>
                <a:path h="463169" w="812800">
                  <a:moveTo>
                    <a:pt x="406400" y="0"/>
                  </a:moveTo>
                  <a:lnTo>
                    <a:pt x="812800" y="231585"/>
                  </a:lnTo>
                  <a:lnTo>
                    <a:pt x="406400" y="463169"/>
                  </a:lnTo>
                  <a:lnTo>
                    <a:pt x="0" y="231585"/>
                  </a:lnTo>
                  <a:lnTo>
                    <a:pt x="406400" y="0"/>
                  </a:lnTo>
                  <a:close/>
                </a:path>
              </a:pathLst>
            </a:custGeom>
            <a:solidFill>
              <a:srgbClr val="6866E1"/>
            </a:solidFill>
          </p:spPr>
        </p:sp>
        <p:sp>
          <p:nvSpPr>
            <p:cNvPr name="TextBox 188" id="188"/>
            <p:cNvSpPr txBox="true"/>
            <p:nvPr/>
          </p:nvSpPr>
          <p:spPr>
            <a:xfrm>
              <a:off x="139700" y="51032"/>
              <a:ext cx="533400" cy="332530"/>
            </a:xfrm>
            <a:prstGeom prst="rect">
              <a:avLst/>
            </a:prstGeom>
          </p:spPr>
          <p:txBody>
            <a:bodyPr anchor="ctr" rtlCol="false" tIns="50800" lIns="50800" bIns="50800" rIns="50800"/>
            <a:lstStyle/>
            <a:p>
              <a:pPr algn="ctr">
                <a:lnSpc>
                  <a:spcPts val="1400"/>
                </a:lnSpc>
              </a:pPr>
              <a:r>
                <a:rPr lang="en-US" sz="1000">
                  <a:solidFill>
                    <a:srgbClr val="FFFFFF"/>
                  </a:solidFill>
                  <a:latin typeface="Canva Sans"/>
                </a:rPr>
                <a:t>Does</a:t>
              </a:r>
            </a:p>
          </p:txBody>
        </p:sp>
      </p:grpSp>
      <p:sp>
        <p:nvSpPr>
          <p:cNvPr name="AutoShape 189" id="189"/>
          <p:cNvSpPr/>
          <p:nvPr/>
        </p:nvSpPr>
        <p:spPr>
          <a:xfrm>
            <a:off x="8951123" y="5868495"/>
            <a:ext cx="1330379" cy="1898044"/>
          </a:xfrm>
          <a:prstGeom prst="line">
            <a:avLst/>
          </a:prstGeom>
          <a:ln cap="flat" w="38100">
            <a:solidFill>
              <a:srgbClr val="000000"/>
            </a:solidFill>
            <a:prstDash val="solid"/>
            <a:headEnd type="none" len="sm" w="sm"/>
            <a:tailEnd type="none" len="sm" w="sm"/>
          </a:ln>
        </p:spPr>
      </p:sp>
      <p:sp>
        <p:nvSpPr>
          <p:cNvPr name="AutoShape 190" id="190"/>
          <p:cNvSpPr/>
          <p:nvPr/>
        </p:nvSpPr>
        <p:spPr>
          <a:xfrm>
            <a:off x="8666398" y="3629329"/>
            <a:ext cx="283867" cy="1514171"/>
          </a:xfrm>
          <a:prstGeom prst="line">
            <a:avLst/>
          </a:prstGeom>
          <a:ln cap="flat" w="38100">
            <a:solidFill>
              <a:srgbClr val="000000"/>
            </a:solidFill>
            <a:prstDash val="solid"/>
            <a:headEnd type="none" len="sm" w="sm"/>
            <a:tailEnd type="none" len="sm" w="sm"/>
          </a:ln>
        </p:spPr>
      </p:sp>
      <p:sp>
        <p:nvSpPr>
          <p:cNvPr name="AutoShape 191" id="191"/>
          <p:cNvSpPr/>
          <p:nvPr/>
        </p:nvSpPr>
        <p:spPr>
          <a:xfrm>
            <a:off x="3877000" y="8082843"/>
            <a:ext cx="2462479" cy="127442"/>
          </a:xfrm>
          <a:prstGeom prst="line">
            <a:avLst/>
          </a:prstGeom>
          <a:ln cap="flat" w="38100">
            <a:solidFill>
              <a:srgbClr val="000000"/>
            </a:solidFill>
            <a:prstDash val="solid"/>
            <a:headEnd type="none" len="sm" w="sm"/>
            <a:tailEnd type="none" len="sm" w="sm"/>
          </a:ln>
        </p:spPr>
      </p:sp>
      <p:sp>
        <p:nvSpPr>
          <p:cNvPr name="AutoShape 192" id="192"/>
          <p:cNvSpPr/>
          <p:nvPr/>
        </p:nvSpPr>
        <p:spPr>
          <a:xfrm flipV="true">
            <a:off x="7599622" y="8085542"/>
            <a:ext cx="2528607" cy="92738"/>
          </a:xfrm>
          <a:prstGeom prst="line">
            <a:avLst/>
          </a:prstGeom>
          <a:ln cap="flat" w="38100">
            <a:solidFill>
              <a:srgbClr val="000000"/>
            </a:solidFill>
            <a:prstDash val="solid"/>
            <a:headEnd type="none" len="sm" w="sm"/>
            <a:tailEnd type="none" len="sm" w="sm"/>
          </a:ln>
        </p:spPr>
      </p:sp>
      <p:sp>
        <p:nvSpPr>
          <p:cNvPr name="TextBox 193" id="193"/>
          <p:cNvSpPr txBox="true"/>
          <p:nvPr/>
        </p:nvSpPr>
        <p:spPr>
          <a:xfrm rot="0">
            <a:off x="8951123" y="4172254"/>
            <a:ext cx="103865" cy="256234"/>
          </a:xfrm>
          <a:prstGeom prst="rect">
            <a:avLst/>
          </a:prstGeom>
        </p:spPr>
        <p:txBody>
          <a:bodyPr anchor="t" rtlCol="false" tIns="0" lIns="0" bIns="0" rIns="0">
            <a:spAutoFit/>
          </a:bodyPr>
          <a:lstStyle/>
          <a:p>
            <a:pPr algn="ctr">
              <a:lnSpc>
                <a:spcPts val="2151"/>
              </a:lnSpc>
            </a:pPr>
            <a:r>
              <a:rPr lang="en-US" sz="1537">
                <a:solidFill>
                  <a:srgbClr val="000000"/>
                </a:solidFill>
                <a:latin typeface="Canva Sans"/>
              </a:rPr>
              <a:t>1</a:t>
            </a:r>
          </a:p>
        </p:txBody>
      </p:sp>
      <p:sp>
        <p:nvSpPr>
          <p:cNvPr name="TextBox 194" id="194"/>
          <p:cNvSpPr txBox="true"/>
          <p:nvPr/>
        </p:nvSpPr>
        <p:spPr>
          <a:xfrm rot="0">
            <a:off x="9516902" y="6561257"/>
            <a:ext cx="148548" cy="256234"/>
          </a:xfrm>
          <a:prstGeom prst="rect">
            <a:avLst/>
          </a:prstGeom>
        </p:spPr>
        <p:txBody>
          <a:bodyPr anchor="t" rtlCol="false" tIns="0" lIns="0" bIns="0" rIns="0">
            <a:spAutoFit/>
          </a:bodyPr>
          <a:lstStyle/>
          <a:p>
            <a:pPr algn="ctr">
              <a:lnSpc>
                <a:spcPts val="2151"/>
              </a:lnSpc>
            </a:pPr>
            <a:r>
              <a:rPr lang="en-US" sz="1537">
                <a:solidFill>
                  <a:srgbClr val="000000"/>
                </a:solidFill>
                <a:latin typeface="Canva Sans"/>
              </a:rPr>
              <a:t>N</a:t>
            </a:r>
          </a:p>
        </p:txBody>
      </p:sp>
      <p:sp>
        <p:nvSpPr>
          <p:cNvPr name="TextBox 195" id="195"/>
          <p:cNvSpPr txBox="true"/>
          <p:nvPr/>
        </p:nvSpPr>
        <p:spPr>
          <a:xfrm rot="0">
            <a:off x="5311689" y="7666558"/>
            <a:ext cx="103865" cy="256234"/>
          </a:xfrm>
          <a:prstGeom prst="rect">
            <a:avLst/>
          </a:prstGeom>
        </p:spPr>
        <p:txBody>
          <a:bodyPr anchor="t" rtlCol="false" tIns="0" lIns="0" bIns="0" rIns="0">
            <a:spAutoFit/>
          </a:bodyPr>
          <a:lstStyle/>
          <a:p>
            <a:pPr algn="ctr">
              <a:lnSpc>
                <a:spcPts val="2151"/>
              </a:lnSpc>
            </a:pPr>
            <a:r>
              <a:rPr lang="en-US" sz="1537">
                <a:solidFill>
                  <a:srgbClr val="000000"/>
                </a:solidFill>
                <a:latin typeface="Canva Sans"/>
              </a:rPr>
              <a:t>1</a:t>
            </a:r>
          </a:p>
        </p:txBody>
      </p:sp>
      <p:sp>
        <p:nvSpPr>
          <p:cNvPr name="TextBox 196" id="196"/>
          <p:cNvSpPr txBox="true"/>
          <p:nvPr/>
        </p:nvSpPr>
        <p:spPr>
          <a:xfrm rot="0">
            <a:off x="8393004" y="7720721"/>
            <a:ext cx="148548" cy="256234"/>
          </a:xfrm>
          <a:prstGeom prst="rect">
            <a:avLst/>
          </a:prstGeom>
        </p:spPr>
        <p:txBody>
          <a:bodyPr anchor="t" rtlCol="false" tIns="0" lIns="0" bIns="0" rIns="0">
            <a:spAutoFit/>
          </a:bodyPr>
          <a:lstStyle/>
          <a:p>
            <a:pPr algn="ctr">
              <a:lnSpc>
                <a:spcPts val="2151"/>
              </a:lnSpc>
            </a:pPr>
            <a:r>
              <a:rPr lang="en-US" sz="1537">
                <a:solidFill>
                  <a:srgbClr val="000000"/>
                </a:solidFill>
                <a:latin typeface="Canva Sans"/>
              </a:rPr>
              <a:t>N</a:t>
            </a:r>
          </a:p>
        </p:txBody>
      </p:sp>
      <p:sp>
        <p:nvSpPr>
          <p:cNvPr name="TextBox 197" id="197"/>
          <p:cNvSpPr txBox="true"/>
          <p:nvPr/>
        </p:nvSpPr>
        <p:spPr>
          <a:xfrm rot="0">
            <a:off x="172913" y="211887"/>
            <a:ext cx="612128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Entity Relationship Diagram :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1699791"/>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314932" y="3550836"/>
            <a:ext cx="8519166" cy="4279027"/>
          </a:xfrm>
          <a:prstGeom prst="rect">
            <a:avLst/>
          </a:prstGeom>
        </p:spPr>
        <p:txBody>
          <a:bodyPr anchor="t" rtlCol="false" tIns="0" lIns="0" bIns="0" rIns="0">
            <a:spAutoFit/>
          </a:bodyPr>
          <a:lstStyle/>
          <a:p>
            <a:pPr algn="ctr">
              <a:lnSpc>
                <a:spcPts val="11755"/>
              </a:lnSpc>
            </a:pPr>
            <a:r>
              <a:rPr lang="en-US" sz="16326">
                <a:solidFill>
                  <a:srgbClr val="6866E1"/>
                </a:solidFill>
                <a:latin typeface="Computer Says No"/>
              </a:rPr>
              <a:t>PROJECT 2</a:t>
            </a:r>
          </a:p>
          <a:p>
            <a:pPr algn="ctr" marL="0" indent="0" lvl="0">
              <a:lnSpc>
                <a:spcPts val="10252"/>
              </a:lnSpc>
              <a:spcBef>
                <a:spcPct val="0"/>
              </a:spcBef>
            </a:pPr>
            <a:r>
              <a:rPr lang="en-US" sz="14239">
                <a:solidFill>
                  <a:srgbClr val="6866E1"/>
                </a:solidFill>
                <a:latin typeface="Computer Says No"/>
              </a:rPr>
              <a:t> NUMBER GUESSING GAME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81656"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945230"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9682047"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4"/>
            <a:stretch>
              <a:fillRect l="0" t="0" r="0" b="0"/>
            </a:stretch>
          </a:blipFill>
        </p:spPr>
      </p:sp>
      <p:sp>
        <p:nvSpPr>
          <p:cNvPr name="Freeform 6" id="6"/>
          <p:cNvSpPr/>
          <p:nvPr/>
        </p:nvSpPr>
        <p:spPr>
          <a:xfrm flipH="false" flipV="false" rot="0">
            <a:off x="-1914841" y="-1784862"/>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5"/>
            <a:stretch>
              <a:fillRect l="0" t="0" r="0" b="0"/>
            </a:stretch>
          </a:blipFill>
        </p:spPr>
      </p:sp>
      <p:sp>
        <p:nvSpPr>
          <p:cNvPr name="Freeform 7" id="7"/>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6"/>
            <a:stretch>
              <a:fillRect l="0" t="0" r="0" b="0"/>
            </a:stretch>
          </a:blipFill>
        </p:spPr>
      </p:sp>
      <p:sp>
        <p:nvSpPr>
          <p:cNvPr name="Freeform 8" id="8"/>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7"/>
            <a:stretch>
              <a:fillRect l="0" t="0" r="0" b="0"/>
            </a:stretch>
          </a:blipFill>
        </p:spPr>
      </p:sp>
      <p:sp>
        <p:nvSpPr>
          <p:cNvPr name="Freeform 9" id="9"/>
          <p:cNvSpPr/>
          <p:nvPr/>
        </p:nvSpPr>
        <p:spPr>
          <a:xfrm flipH="false" flipV="false" rot="0">
            <a:off x="13655521" y="3335594"/>
            <a:ext cx="1461470" cy="1849961"/>
          </a:xfrm>
          <a:custGeom>
            <a:avLst/>
            <a:gdLst/>
            <a:ahLst/>
            <a:cxnLst/>
            <a:rect r="r" b="b" t="t" l="l"/>
            <a:pathLst>
              <a:path h="1849961" w="1461470">
                <a:moveTo>
                  <a:pt x="0" y="0"/>
                </a:moveTo>
                <a:lnTo>
                  <a:pt x="1461469" y="0"/>
                </a:lnTo>
                <a:lnTo>
                  <a:pt x="1461469" y="1849961"/>
                </a:lnTo>
                <a:lnTo>
                  <a:pt x="0" y="1849961"/>
                </a:lnTo>
                <a:lnTo>
                  <a:pt x="0" y="0"/>
                </a:lnTo>
                <a:close/>
              </a:path>
            </a:pathLst>
          </a:custGeom>
          <a:blipFill>
            <a:blip r:embed="rId8"/>
            <a:stretch>
              <a:fillRect l="0" t="0" r="0" b="0"/>
            </a:stretch>
          </a:blipFill>
        </p:spPr>
      </p:sp>
      <p:sp>
        <p:nvSpPr>
          <p:cNvPr name="Freeform 10" id="10"/>
          <p:cNvSpPr/>
          <p:nvPr/>
        </p:nvSpPr>
        <p:spPr>
          <a:xfrm flipH="false" flipV="false" rot="0">
            <a:off x="8773202" y="3490185"/>
            <a:ext cx="1418460" cy="1695370"/>
          </a:xfrm>
          <a:custGeom>
            <a:avLst/>
            <a:gdLst/>
            <a:ahLst/>
            <a:cxnLst/>
            <a:rect r="r" b="b" t="t" l="l"/>
            <a:pathLst>
              <a:path h="1695370" w="1418460">
                <a:moveTo>
                  <a:pt x="0" y="0"/>
                </a:moveTo>
                <a:lnTo>
                  <a:pt x="1418460" y="0"/>
                </a:lnTo>
                <a:lnTo>
                  <a:pt x="1418460" y="1695370"/>
                </a:lnTo>
                <a:lnTo>
                  <a:pt x="0" y="1695370"/>
                </a:lnTo>
                <a:lnTo>
                  <a:pt x="0" y="0"/>
                </a:lnTo>
                <a:close/>
              </a:path>
            </a:pathLst>
          </a:custGeom>
          <a:blipFill>
            <a:blip r:embed="rId9"/>
            <a:stretch>
              <a:fillRect l="0" t="0" r="0" b="0"/>
            </a:stretch>
          </a:blipFill>
        </p:spPr>
      </p:sp>
      <p:sp>
        <p:nvSpPr>
          <p:cNvPr name="Freeform 11" id="11"/>
          <p:cNvSpPr/>
          <p:nvPr/>
        </p:nvSpPr>
        <p:spPr>
          <a:xfrm flipH="false" flipV="false" rot="0">
            <a:off x="3967259" y="3490185"/>
            <a:ext cx="1222079" cy="1695370"/>
          </a:xfrm>
          <a:custGeom>
            <a:avLst/>
            <a:gdLst/>
            <a:ahLst/>
            <a:cxnLst/>
            <a:rect r="r" b="b" t="t" l="l"/>
            <a:pathLst>
              <a:path h="1695370" w="1222079">
                <a:moveTo>
                  <a:pt x="0" y="0"/>
                </a:moveTo>
                <a:lnTo>
                  <a:pt x="1222079" y="0"/>
                </a:lnTo>
                <a:lnTo>
                  <a:pt x="1222079" y="1695370"/>
                </a:lnTo>
                <a:lnTo>
                  <a:pt x="0" y="1695370"/>
                </a:lnTo>
                <a:lnTo>
                  <a:pt x="0" y="0"/>
                </a:lnTo>
                <a:close/>
              </a:path>
            </a:pathLst>
          </a:custGeom>
          <a:blipFill>
            <a:blip r:embed="rId10"/>
            <a:stretch>
              <a:fillRect l="0" t="0" r="0" b="0"/>
            </a:stretch>
          </a:blipFill>
        </p:spPr>
      </p:sp>
      <p:sp>
        <p:nvSpPr>
          <p:cNvPr name="TextBox 12" id="12"/>
          <p:cNvSpPr txBox="true"/>
          <p:nvPr/>
        </p:nvSpPr>
        <p:spPr>
          <a:xfrm rot="0">
            <a:off x="5642986" y="1495425"/>
            <a:ext cx="7678893" cy="1117867"/>
          </a:xfrm>
          <a:prstGeom prst="rect">
            <a:avLst/>
          </a:prstGeom>
        </p:spPr>
        <p:txBody>
          <a:bodyPr anchor="t" rtlCol="false" tIns="0" lIns="0" bIns="0" rIns="0">
            <a:spAutoFit/>
          </a:bodyPr>
          <a:lstStyle/>
          <a:p>
            <a:pPr algn="ctr" marL="0" indent="0" lvl="0">
              <a:lnSpc>
                <a:spcPts val="7490"/>
              </a:lnSpc>
              <a:spcBef>
                <a:spcPct val="0"/>
              </a:spcBef>
            </a:pPr>
            <a:r>
              <a:rPr lang="en-US" sz="10403">
                <a:solidFill>
                  <a:srgbClr val="6866E1"/>
                </a:solidFill>
                <a:latin typeface="Computer Says No"/>
              </a:rPr>
              <a:t>PROJECT OBJECTIVES</a:t>
            </a:r>
          </a:p>
        </p:txBody>
      </p:sp>
      <p:sp>
        <p:nvSpPr>
          <p:cNvPr name="TextBox 13" id="13"/>
          <p:cNvSpPr txBox="true"/>
          <p:nvPr/>
        </p:nvSpPr>
        <p:spPr>
          <a:xfrm rot="0">
            <a:off x="2933300" y="5756962"/>
            <a:ext cx="3289996" cy="1234775"/>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RANDOM NUMBER GENERATION</a:t>
            </a:r>
          </a:p>
        </p:txBody>
      </p:sp>
      <p:sp>
        <p:nvSpPr>
          <p:cNvPr name="TextBox 14" id="14"/>
          <p:cNvSpPr txBox="true"/>
          <p:nvPr/>
        </p:nvSpPr>
        <p:spPr>
          <a:xfrm rot="0">
            <a:off x="3059776" y="7332139"/>
            <a:ext cx="3037045" cy="910272"/>
          </a:xfrm>
          <a:prstGeom prst="rect">
            <a:avLst/>
          </a:prstGeom>
        </p:spPr>
        <p:txBody>
          <a:bodyPr anchor="t" rtlCol="false" tIns="0" lIns="0" bIns="0" rIns="0">
            <a:spAutoFit/>
          </a:bodyPr>
          <a:lstStyle/>
          <a:p>
            <a:pPr algn="ctr">
              <a:lnSpc>
                <a:spcPts val="2439"/>
              </a:lnSpc>
            </a:pPr>
            <a:r>
              <a:rPr lang="en-US" sz="1505">
                <a:solidFill>
                  <a:srgbClr val="FFFFFF"/>
                </a:solidFill>
                <a:latin typeface="Poppins Light"/>
              </a:rPr>
              <a:t>The system generates a random number from a given range of numbers.</a:t>
            </a:r>
          </a:p>
        </p:txBody>
      </p:sp>
      <p:sp>
        <p:nvSpPr>
          <p:cNvPr name="TextBox 15" id="15"/>
          <p:cNvSpPr txBox="true"/>
          <p:nvPr/>
        </p:nvSpPr>
        <p:spPr>
          <a:xfrm rot="0">
            <a:off x="7837434" y="5756962"/>
            <a:ext cx="3289996" cy="1234775"/>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GUESS THE NUMBER</a:t>
            </a:r>
          </a:p>
        </p:txBody>
      </p:sp>
      <p:sp>
        <p:nvSpPr>
          <p:cNvPr name="TextBox 16" id="16"/>
          <p:cNvSpPr txBox="true"/>
          <p:nvPr/>
        </p:nvSpPr>
        <p:spPr>
          <a:xfrm rot="0">
            <a:off x="12574252" y="5756962"/>
            <a:ext cx="3289996" cy="1234775"/>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ADDITIONAL FEATURES</a:t>
            </a:r>
          </a:p>
        </p:txBody>
      </p:sp>
      <p:sp>
        <p:nvSpPr>
          <p:cNvPr name="TextBox 17" id="17"/>
          <p:cNvSpPr txBox="true"/>
          <p:nvPr/>
        </p:nvSpPr>
        <p:spPr>
          <a:xfrm rot="0">
            <a:off x="7963910" y="7332139"/>
            <a:ext cx="3037045" cy="2434272"/>
          </a:xfrm>
          <a:prstGeom prst="rect">
            <a:avLst/>
          </a:prstGeom>
        </p:spPr>
        <p:txBody>
          <a:bodyPr anchor="t" rtlCol="false" tIns="0" lIns="0" bIns="0" rIns="0">
            <a:spAutoFit/>
          </a:bodyPr>
          <a:lstStyle/>
          <a:p>
            <a:pPr marL="325137" indent="-162569" lvl="1">
              <a:lnSpc>
                <a:spcPts val="2439"/>
              </a:lnSpc>
              <a:buFont typeface="Arial"/>
              <a:buChar char="•"/>
            </a:pPr>
            <a:r>
              <a:rPr lang="en-US" sz="1505">
                <a:solidFill>
                  <a:srgbClr val="FFFFFF"/>
                </a:solidFill>
                <a:latin typeface="Poppins Light"/>
              </a:rPr>
              <a:t>The user is promoted to enter the guessed number in a displayed dialogue box.</a:t>
            </a:r>
          </a:p>
          <a:p>
            <a:pPr marL="325137" indent="-162569" lvl="1">
              <a:lnSpc>
                <a:spcPts val="2439"/>
              </a:lnSpc>
              <a:buFont typeface="Arial"/>
              <a:buChar char="•"/>
            </a:pPr>
            <a:r>
              <a:rPr lang="en-US" sz="1505">
                <a:solidFill>
                  <a:srgbClr val="FFFFFF"/>
                </a:solidFill>
                <a:latin typeface="Poppins Light"/>
              </a:rPr>
              <a:t>The computer then tells if the entered number matches the guessed number or it is higher/lower than the generated number. </a:t>
            </a:r>
          </a:p>
        </p:txBody>
      </p:sp>
      <p:sp>
        <p:nvSpPr>
          <p:cNvPr name="TextBox 18" id="18"/>
          <p:cNvSpPr txBox="true"/>
          <p:nvPr/>
        </p:nvSpPr>
        <p:spPr>
          <a:xfrm rot="0">
            <a:off x="12703021" y="7332139"/>
            <a:ext cx="3037045" cy="1824672"/>
          </a:xfrm>
          <a:prstGeom prst="rect">
            <a:avLst/>
          </a:prstGeom>
        </p:spPr>
        <p:txBody>
          <a:bodyPr anchor="t" rtlCol="false" tIns="0" lIns="0" bIns="0" rIns="0">
            <a:spAutoFit/>
          </a:bodyPr>
          <a:lstStyle/>
          <a:p>
            <a:pPr marL="325137" indent="-162569" lvl="1">
              <a:lnSpc>
                <a:spcPts val="2439"/>
              </a:lnSpc>
              <a:buFont typeface="Arial"/>
              <a:buChar char="•"/>
            </a:pPr>
            <a:r>
              <a:rPr lang="en-US" sz="1505">
                <a:solidFill>
                  <a:srgbClr val="FFFFFF"/>
                </a:solidFill>
                <a:latin typeface="Poppins Light"/>
              </a:rPr>
              <a:t>Attempts are limited to 4.</a:t>
            </a:r>
          </a:p>
          <a:p>
            <a:pPr marL="325137" indent="-162569" lvl="1">
              <a:lnSpc>
                <a:spcPts val="2439"/>
              </a:lnSpc>
              <a:buFont typeface="Arial"/>
              <a:buChar char="•"/>
            </a:pPr>
            <a:r>
              <a:rPr lang="en-US" sz="1505">
                <a:solidFill>
                  <a:srgbClr val="FFFFFF"/>
                </a:solidFill>
                <a:latin typeface="Poppins Light"/>
              </a:rPr>
              <a:t>In total there are 3 rounds.</a:t>
            </a:r>
          </a:p>
          <a:p>
            <a:pPr marL="325137" indent="-162569" lvl="1">
              <a:lnSpc>
                <a:spcPts val="2439"/>
              </a:lnSpc>
              <a:buFont typeface="Arial"/>
              <a:buChar char="•"/>
            </a:pPr>
            <a:r>
              <a:rPr lang="en-US" sz="1505">
                <a:solidFill>
                  <a:srgbClr val="FFFFFF"/>
                </a:solidFill>
                <a:latin typeface="Poppins Light"/>
              </a:rPr>
              <a:t>Score will be displayed after each round. And the final score will be displayed at the end of the game.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0498" y="3477624"/>
            <a:ext cx="5192482" cy="4157380"/>
          </a:xfrm>
          <a:custGeom>
            <a:avLst/>
            <a:gdLst/>
            <a:ahLst/>
            <a:cxnLst/>
            <a:rect r="r" b="b" t="t" l="l"/>
            <a:pathLst>
              <a:path h="4157380" w="5192482">
                <a:moveTo>
                  <a:pt x="0" y="0"/>
                </a:moveTo>
                <a:lnTo>
                  <a:pt x="5192482" y="0"/>
                </a:lnTo>
                <a:lnTo>
                  <a:pt x="5192482" y="4157379"/>
                </a:lnTo>
                <a:lnTo>
                  <a:pt x="0" y="4157379"/>
                </a:lnTo>
                <a:lnTo>
                  <a:pt x="0" y="0"/>
                </a:lnTo>
                <a:close/>
              </a:path>
            </a:pathLst>
          </a:custGeom>
          <a:blipFill>
            <a:blip r:embed="rId2"/>
            <a:stretch>
              <a:fillRect l="0" t="0" r="0" b="0"/>
            </a:stretch>
          </a:blipFill>
        </p:spPr>
      </p:sp>
      <p:grpSp>
        <p:nvGrpSpPr>
          <p:cNvPr name="Group 3" id="3"/>
          <p:cNvGrpSpPr/>
          <p:nvPr/>
        </p:nvGrpSpPr>
        <p:grpSpPr>
          <a:xfrm rot="0">
            <a:off x="7984048" y="3189728"/>
            <a:ext cx="2668682" cy="680410"/>
            <a:chOff x="0" y="0"/>
            <a:chExt cx="702863" cy="179203"/>
          </a:xfrm>
        </p:grpSpPr>
        <p:sp>
          <p:nvSpPr>
            <p:cNvPr name="Freeform 4" id="4"/>
            <p:cNvSpPr/>
            <p:nvPr/>
          </p:nvSpPr>
          <p:spPr>
            <a:xfrm flipH="false" flipV="false" rot="0">
              <a:off x="0" y="0"/>
              <a:ext cx="702863" cy="179203"/>
            </a:xfrm>
            <a:custGeom>
              <a:avLst/>
              <a:gdLst/>
              <a:ahLst/>
              <a:cxnLst/>
              <a:rect r="r" b="b" t="t" l="l"/>
              <a:pathLst>
                <a:path h="179203" w="70286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104775"/>
              <a:ext cx="702863"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a:rPr>
                <a:t>GUI - Java Swing</a:t>
              </a:r>
            </a:p>
          </p:txBody>
        </p:sp>
      </p:grpSp>
      <p:sp>
        <p:nvSpPr>
          <p:cNvPr name="Freeform 6" id="6"/>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TextBox 7" id="7"/>
          <p:cNvSpPr txBox="true"/>
          <p:nvPr/>
        </p:nvSpPr>
        <p:spPr>
          <a:xfrm rot="0">
            <a:off x="3727907" y="1162069"/>
            <a:ext cx="9892560" cy="1230699"/>
          </a:xfrm>
          <a:prstGeom prst="rect">
            <a:avLst/>
          </a:prstGeom>
        </p:spPr>
        <p:txBody>
          <a:bodyPr anchor="t" rtlCol="false" tIns="0" lIns="0" bIns="0" rIns="0">
            <a:spAutoFit/>
          </a:bodyPr>
          <a:lstStyle/>
          <a:p>
            <a:pPr algn="just" marL="0" indent="0" lvl="0">
              <a:lnSpc>
                <a:spcPts val="8235"/>
              </a:lnSpc>
              <a:spcBef>
                <a:spcPct val="0"/>
              </a:spcBef>
            </a:pPr>
            <a:r>
              <a:rPr lang="en-US" sz="11438">
                <a:solidFill>
                  <a:srgbClr val="6866E1"/>
                </a:solidFill>
                <a:latin typeface="Computer Says No"/>
              </a:rPr>
              <a:t>PROJECT ARCHITECTURE</a:t>
            </a:r>
          </a:p>
        </p:txBody>
      </p:sp>
      <p:sp>
        <p:nvSpPr>
          <p:cNvPr name="TextBox 8" id="8"/>
          <p:cNvSpPr txBox="true"/>
          <p:nvPr/>
        </p:nvSpPr>
        <p:spPr>
          <a:xfrm rot="0">
            <a:off x="7984048" y="3978171"/>
            <a:ext cx="8105145" cy="2215806"/>
          </a:xfrm>
          <a:prstGeom prst="rect">
            <a:avLst/>
          </a:prstGeom>
        </p:spPr>
        <p:txBody>
          <a:bodyPr anchor="t" rtlCol="false" tIns="0" lIns="0" bIns="0" rIns="0">
            <a:spAutoFit/>
          </a:bodyPr>
          <a:lstStyle/>
          <a:p>
            <a:pPr marL="399778" indent="-199889" lvl="1">
              <a:lnSpc>
                <a:spcPts val="2999"/>
              </a:lnSpc>
              <a:buFont typeface="Arial"/>
              <a:buChar char="•"/>
            </a:pPr>
            <a:r>
              <a:rPr lang="en-US" sz="1851">
                <a:solidFill>
                  <a:srgbClr val="FFFFFF"/>
                </a:solidFill>
                <a:latin typeface="Poppins Light"/>
              </a:rPr>
              <a:t>Java Swing is being used to build the GUI for this application.</a:t>
            </a:r>
          </a:p>
          <a:p>
            <a:pPr marL="399778" indent="-199889" lvl="1">
              <a:lnSpc>
                <a:spcPts val="2999"/>
              </a:lnSpc>
              <a:buFont typeface="Arial"/>
              <a:buChar char="•"/>
            </a:pPr>
            <a:r>
              <a:rPr lang="en-US" sz="1851">
                <a:solidFill>
                  <a:srgbClr val="FFFFFF"/>
                </a:solidFill>
                <a:latin typeface="Poppins Light"/>
              </a:rPr>
              <a:t>The main components used here are : </a:t>
            </a:r>
          </a:p>
          <a:p>
            <a:pPr marL="399778" indent="-199889" lvl="1">
              <a:lnSpc>
                <a:spcPts val="2999"/>
              </a:lnSpc>
              <a:buFont typeface="Arial"/>
              <a:buChar char="•"/>
            </a:pPr>
            <a:r>
              <a:rPr lang="en-US" sz="1851">
                <a:solidFill>
                  <a:srgbClr val="FFFFFF"/>
                </a:solidFill>
                <a:latin typeface="Poppins Light"/>
              </a:rPr>
              <a:t> JPanel</a:t>
            </a:r>
          </a:p>
          <a:p>
            <a:pPr marL="399778" indent="-199889" lvl="1">
              <a:lnSpc>
                <a:spcPts val="2999"/>
              </a:lnSpc>
              <a:buFont typeface="Arial"/>
              <a:buChar char="•"/>
            </a:pPr>
            <a:r>
              <a:rPr lang="en-US" sz="1851">
                <a:solidFill>
                  <a:srgbClr val="FFFFFF"/>
                </a:solidFill>
                <a:latin typeface="Poppins Light"/>
              </a:rPr>
              <a:t> JLabel</a:t>
            </a:r>
          </a:p>
          <a:p>
            <a:pPr marL="399778" indent="-199889" lvl="1">
              <a:lnSpc>
                <a:spcPts val="2999"/>
              </a:lnSpc>
              <a:buFont typeface="Arial"/>
              <a:buChar char="•"/>
            </a:pPr>
            <a:r>
              <a:rPr lang="en-US" sz="1851">
                <a:solidFill>
                  <a:srgbClr val="FFFFFF"/>
                </a:solidFill>
                <a:latin typeface="Poppins Light"/>
              </a:rPr>
              <a:t> JFormatedTextField  </a:t>
            </a:r>
          </a:p>
          <a:p>
            <a:pPr marL="399778" indent="-199889" lvl="1">
              <a:lnSpc>
                <a:spcPts val="2999"/>
              </a:lnSpc>
              <a:buFont typeface="Arial"/>
              <a:buChar char="•"/>
            </a:pPr>
            <a:r>
              <a:rPr lang="en-US" sz="1851">
                <a:solidFill>
                  <a:srgbClr val="FFFFFF"/>
                </a:solidFill>
                <a:latin typeface="Poppins Light"/>
              </a:rPr>
              <a:t> JButton</a:t>
            </a:r>
          </a:p>
        </p:txBody>
      </p:sp>
      <p:grpSp>
        <p:nvGrpSpPr>
          <p:cNvPr name="Group 9" id="9"/>
          <p:cNvGrpSpPr/>
          <p:nvPr/>
        </p:nvGrpSpPr>
        <p:grpSpPr>
          <a:xfrm rot="0">
            <a:off x="7984048" y="6868627"/>
            <a:ext cx="2668682" cy="680410"/>
            <a:chOff x="0" y="0"/>
            <a:chExt cx="702863" cy="179203"/>
          </a:xfrm>
        </p:grpSpPr>
        <p:sp>
          <p:nvSpPr>
            <p:cNvPr name="Freeform 10" id="10"/>
            <p:cNvSpPr/>
            <p:nvPr/>
          </p:nvSpPr>
          <p:spPr>
            <a:xfrm flipH="false" flipV="false" rot="0">
              <a:off x="0" y="0"/>
              <a:ext cx="702863" cy="179203"/>
            </a:xfrm>
            <a:custGeom>
              <a:avLst/>
              <a:gdLst/>
              <a:ahLst/>
              <a:cxnLst/>
              <a:rect r="r" b="b" t="t" l="l"/>
              <a:pathLst>
                <a:path h="179203" w="70286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name="TextBox 11" id="11"/>
            <p:cNvSpPr txBox="true"/>
            <p:nvPr/>
          </p:nvSpPr>
          <p:spPr>
            <a:xfrm>
              <a:off x="0" y="-104775"/>
              <a:ext cx="702863"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Algorithm</a:t>
              </a:r>
            </a:p>
          </p:txBody>
        </p:sp>
      </p:grpSp>
      <p:sp>
        <p:nvSpPr>
          <p:cNvPr name="TextBox 12" id="12"/>
          <p:cNvSpPr txBox="true"/>
          <p:nvPr/>
        </p:nvSpPr>
        <p:spPr>
          <a:xfrm rot="0">
            <a:off x="7984048" y="7785444"/>
            <a:ext cx="8105145" cy="2215806"/>
          </a:xfrm>
          <a:prstGeom prst="rect">
            <a:avLst/>
          </a:prstGeom>
        </p:spPr>
        <p:txBody>
          <a:bodyPr anchor="t" rtlCol="false" tIns="0" lIns="0" bIns="0" rIns="0">
            <a:spAutoFit/>
          </a:bodyPr>
          <a:lstStyle/>
          <a:p>
            <a:pPr marL="399778" indent="-199889" lvl="1">
              <a:lnSpc>
                <a:spcPts val="2999"/>
              </a:lnSpc>
              <a:buFont typeface="Arial"/>
              <a:buChar char="•"/>
            </a:pPr>
            <a:r>
              <a:rPr lang="en-US" sz="1851">
                <a:solidFill>
                  <a:srgbClr val="FFFFFF"/>
                </a:solidFill>
                <a:latin typeface="Poppins Light"/>
              </a:rPr>
              <a:t>There are 3 rounds in the game.</a:t>
            </a:r>
          </a:p>
          <a:p>
            <a:pPr marL="399778" indent="-199889" lvl="1">
              <a:lnSpc>
                <a:spcPts val="2999"/>
              </a:lnSpc>
              <a:buFont typeface="Arial"/>
              <a:buChar char="•"/>
            </a:pPr>
            <a:r>
              <a:rPr lang="en-US" sz="1851">
                <a:solidFill>
                  <a:srgbClr val="FFFFFF"/>
                </a:solidFill>
                <a:latin typeface="Poppins Light"/>
              </a:rPr>
              <a:t>As the user proceeds to the next round the difficulty level increases i.e. ( The range of numbers gets increased after each round).</a:t>
            </a:r>
          </a:p>
          <a:p>
            <a:pPr marL="399778" indent="-199889" lvl="1">
              <a:lnSpc>
                <a:spcPts val="2999"/>
              </a:lnSpc>
              <a:buFont typeface="Arial"/>
              <a:buChar char="•"/>
            </a:pPr>
            <a:r>
              <a:rPr lang="en-US" sz="1851">
                <a:solidFill>
                  <a:srgbClr val="FFFFFF"/>
                </a:solidFill>
                <a:latin typeface="Poppins Light"/>
              </a:rPr>
              <a:t>The credit points gets incremented and multiplied by the current round. There's no decrement of points on false answer.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rPr>
              <a:t>THANK YOU!</a:t>
            </a:r>
          </a:p>
        </p:txBody>
      </p:sp>
      <p:sp>
        <p:nvSpPr>
          <p:cNvPr name="Freeform 7" id="7"/>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DAF63ZURw9s</dc:identifier>
  <dcterms:modified xsi:type="dcterms:W3CDTF">2011-08-01T06:04:30Z</dcterms:modified>
  <cp:revision>1</cp:revision>
  <dc:title>OASIS INFOBYTE INTERNSHIP</dc:title>
</cp:coreProperties>
</file>